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8"/>
  </p:notesMasterIdLst>
  <p:handoutMasterIdLst>
    <p:handoutMasterId r:id="rId59"/>
  </p:handoutMasterIdLst>
  <p:sldIdLst>
    <p:sldId id="2076138237" r:id="rId2"/>
    <p:sldId id="2147469893" r:id="rId3"/>
    <p:sldId id="2147469895" r:id="rId4"/>
    <p:sldId id="2147469882" r:id="rId5"/>
    <p:sldId id="2051" r:id="rId6"/>
    <p:sldId id="2076138243" r:id="rId7"/>
    <p:sldId id="2076138254" r:id="rId8"/>
    <p:sldId id="2076138256" r:id="rId9"/>
    <p:sldId id="2147469879" r:id="rId10"/>
    <p:sldId id="2076138255" r:id="rId11"/>
    <p:sldId id="2147469884" r:id="rId12"/>
    <p:sldId id="2076138251" r:id="rId13"/>
    <p:sldId id="2147469885" r:id="rId14"/>
    <p:sldId id="2076138731" r:id="rId15"/>
    <p:sldId id="2076138252" r:id="rId16"/>
    <p:sldId id="2147469877" r:id="rId17"/>
    <p:sldId id="2147469871" r:id="rId18"/>
    <p:sldId id="2147469866" r:id="rId19"/>
    <p:sldId id="2147469872" r:id="rId20"/>
    <p:sldId id="2147469901" r:id="rId21"/>
    <p:sldId id="2147469874" r:id="rId22"/>
    <p:sldId id="2147468696" r:id="rId23"/>
    <p:sldId id="2147468699" r:id="rId24"/>
    <p:sldId id="2147468706" r:id="rId25"/>
    <p:sldId id="2147468700" r:id="rId26"/>
    <p:sldId id="2147468708" r:id="rId27"/>
    <p:sldId id="2147468701" r:id="rId28"/>
    <p:sldId id="2147468702" r:id="rId29"/>
    <p:sldId id="2147468703" r:id="rId30"/>
    <p:sldId id="2147469881" r:id="rId31"/>
    <p:sldId id="2147468707" r:id="rId32"/>
    <p:sldId id="2076138258" r:id="rId33"/>
    <p:sldId id="2147469886" r:id="rId34"/>
    <p:sldId id="2147469896" r:id="rId35"/>
    <p:sldId id="2147469887" r:id="rId36"/>
    <p:sldId id="2147469888" r:id="rId37"/>
    <p:sldId id="2147469889" r:id="rId38"/>
    <p:sldId id="2147469890" r:id="rId39"/>
    <p:sldId id="2147469891" r:id="rId40"/>
    <p:sldId id="2147469898" r:id="rId41"/>
    <p:sldId id="2147469897" r:id="rId42"/>
    <p:sldId id="2147469899" r:id="rId43"/>
    <p:sldId id="2147469900" r:id="rId44"/>
    <p:sldId id="2147469880" r:id="rId45"/>
    <p:sldId id="2076138257" r:id="rId46"/>
    <p:sldId id="2147469865" r:id="rId47"/>
    <p:sldId id="2147469864" r:id="rId48"/>
    <p:sldId id="2147469878" r:id="rId49"/>
    <p:sldId id="2147469863" r:id="rId50"/>
    <p:sldId id="2147469883" r:id="rId51"/>
    <p:sldId id="2076138230" r:id="rId52"/>
    <p:sldId id="2147469902" r:id="rId53"/>
    <p:sldId id="2147469904" r:id="rId54"/>
    <p:sldId id="2147469906" r:id="rId55"/>
    <p:sldId id="2147469907" r:id="rId56"/>
    <p:sldId id="2147469905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 - Scott &amp; Laura - Intros" id="{38B656EC-D568-4EF7-8842-9FA1AE1192C9}">
          <p14:sldIdLst>
            <p14:sldId id="2076138237"/>
          </p14:sldIdLst>
        </p14:section>
        <p14:section name="Context - Scott" id="{E518F4CA-05CE-44C1-A0F6-813AECFC7FDA}">
          <p14:sldIdLst>
            <p14:sldId id="2147469893"/>
            <p14:sldId id="2147469895"/>
          </p14:sldIdLst>
        </p14:section>
        <p14:section name="So What? - Laura &lt;1min" id="{52C95720-8240-4825-BE0E-93FF8423125A}">
          <p14:sldIdLst>
            <p14:sldId id="2147469882"/>
          </p14:sldIdLst>
        </p14:section>
        <p14:section name="Agenda - Scott" id="{82BFF96B-6F92-4676-A990-CF72A7BAECE2}">
          <p14:sldIdLst>
            <p14:sldId id="2051"/>
          </p14:sldIdLst>
        </p14:section>
        <p14:section name="Power BI integration in Power Apps - Laura 2min talk 3 min demo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</p14:sldIdLst>
        </p14:section>
        <p14:section name="Solutions Awareness - Scott" id="{5BC7DB25-39B3-4A38-8C9A-09ED21A6AC74}">
          <p14:sldIdLst>
            <p14:sldId id="2147469885"/>
            <p14:sldId id="2076138731"/>
          </p14:sldIdLst>
        </p14:section>
        <p14:section name="Reporting options on Dataverse data - Scott" id="{7F3F45DE-A302-4889-8ABE-AEF269A08FDC}">
          <p14:sldIdLst>
            <p14:sldId id="2076138252"/>
            <p14:sldId id="2147469877"/>
          </p14:sldIdLst>
        </p14:section>
        <p14:section name="Connecting Power BI to Dataverse - Laura 4min talk - 1min demo" id="{DB06723B-EE1C-4F38-8C1D-D6CDF774A6F9}">
          <p14:sldIdLst>
            <p14:sldId id="2147469871"/>
            <p14:sldId id="2147469866"/>
            <p14:sldId id="2147469872"/>
            <p14:sldId id="2147469901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 - Scott" id="{C42D230E-8CF0-49A9-97D8-447504B614C8}">
          <p14:sldIdLst>
            <p14:sldId id="2147469886"/>
            <p14:sldId id="2147469896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 - Barely Mentioned by Scott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 - Pointer to Evaluation - Laura and Scott" id="{BD578AF3-496E-4792-A998-9396B21A18DB}">
          <p14:sldIdLst>
            <p14:sldId id="2076138230"/>
          </p14:sldIdLst>
        </p14:section>
        <p14:section name="Archive -" id="{7CB636D8-674C-428F-91D9-8954ED89F7EB}">
          <p14:sldIdLst>
            <p14:sldId id="2147469902"/>
            <p14:sldId id="2147469904"/>
            <p14:sldId id="2147469906"/>
            <p14:sldId id="2147469907"/>
            <p14:sldId id="21474699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820C"/>
    <a:srgbClr val="D83B01"/>
    <a:srgbClr val="0D0D0D"/>
    <a:srgbClr val="4472C4"/>
    <a:srgbClr val="2F528F"/>
    <a:srgbClr val="DDDDDD"/>
    <a:srgbClr val="203864"/>
    <a:srgbClr val="2C4678"/>
    <a:srgbClr val="50E6FF"/>
    <a:srgbClr val="323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AE785-D93E-44FB-A75E-D644F22E42C3}" v="161" dt="2022-03-11T08:09:52.6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69" autoAdjust="0"/>
    <p:restoredTop sz="86430" autoAdjust="0"/>
  </p:normalViewPr>
  <p:slideViewPr>
    <p:cSldViewPr snapToGrid="0">
      <p:cViewPr varScale="1">
        <p:scale>
          <a:sx n="81" d="100"/>
          <a:sy n="81" d="100"/>
        </p:scale>
        <p:origin x="96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1348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C5ED51B4-A27D-4294-A75C-919DD304BCDC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E45ED4ED-3841-4A96-80C4-0D4FFE8737D2}" type="parTrans" cxnId="{8E70BBAC-F0C8-486F-8A6A-7C57DB79A5BD}">
      <dgm:prSet/>
      <dgm:spPr/>
      <dgm:t>
        <a:bodyPr/>
        <a:lstStyle/>
        <a:p>
          <a:endParaRPr lang="en-US"/>
        </a:p>
      </dgm:t>
    </dgm:pt>
    <dgm:pt modelId="{D22F55F8-2E83-4BF2-A938-D688068F5BE1}" type="sibTrans" cxnId="{8E70BBAC-F0C8-486F-8A6A-7C57DB79A5BD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3740A18-3426-4AAC-890A-8BF35C2920E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Options for Connecting</a:t>
          </a:r>
        </a:p>
      </dgm:t>
    </dgm:pt>
    <dgm:pt modelId="{45065A73-24A3-4927-A0E3-9733642C881B}" type="parTrans" cxnId="{47FDF05F-4A99-4E19-8841-3D01186B5092}">
      <dgm:prSet/>
      <dgm:spPr/>
      <dgm:t>
        <a:bodyPr/>
        <a:lstStyle/>
        <a:p>
          <a:endParaRPr lang="en-US"/>
        </a:p>
      </dgm:t>
    </dgm:pt>
    <dgm:pt modelId="{8CF1958F-C849-4CDF-BAC0-0BADAA55A660}" type="sibTrans" cxnId="{47FDF05F-4A99-4E19-8841-3D01186B5092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A626FCCB-513B-4C57-B574-2F86C8ED7CB3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B0FC16EF-2D40-42D3-8D42-1993AFCDBD0C}" type="parTrans" cxnId="{F3702327-4256-4591-9F1F-761DAC0D28D8}">
      <dgm:prSet/>
      <dgm:spPr/>
      <dgm:t>
        <a:bodyPr/>
        <a:lstStyle/>
        <a:p>
          <a:endParaRPr lang="en-US"/>
        </a:p>
      </dgm:t>
    </dgm:pt>
    <dgm:pt modelId="{7D12C492-552F-4DB7-A252-86895493F1EC}" type="sibTrans" cxnId="{F3702327-4256-4591-9F1F-761DAC0D28D8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F4994737-F5AC-4947-B7AF-6C0D294F666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Setup of Synapse Link</a:t>
          </a:r>
        </a:p>
      </dgm:t>
    </dgm:pt>
    <dgm:pt modelId="{9EA6F8DE-FF1F-4AD1-9B1E-BE983426EC38}" type="parTrans" cxnId="{F63494CE-2051-49B5-868E-9C5EEBC64457}">
      <dgm:prSet/>
      <dgm:spPr/>
      <dgm:t>
        <a:bodyPr/>
        <a:lstStyle/>
        <a:p>
          <a:endParaRPr lang="en-US"/>
        </a:p>
      </dgm:t>
    </dgm:pt>
    <dgm:pt modelId="{760AF872-27CC-403D-913B-5753CC2C575B}" type="sibTrans" cxnId="{F63494CE-2051-49B5-868E-9C5EEBC64457}">
      <dgm:prSet/>
      <dgm:spPr/>
      <dgm:t>
        <a:bodyPr/>
        <a:lstStyle/>
        <a:p>
          <a:endParaRPr lang="en-US"/>
        </a:p>
      </dgm:t>
    </dgm:pt>
    <dgm:pt modelId="{7E2EADD6-4041-44A8-8B57-CE7AAC31AC0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Best Practices</a:t>
          </a:r>
        </a:p>
      </dgm:t>
    </dgm:pt>
    <dgm:pt modelId="{409E8750-9C3E-4BC3-B89D-33CA261D4B66}" type="parTrans" cxnId="{C7B39FAA-33F2-451D-A979-50C5C5DA5695}">
      <dgm:prSet/>
      <dgm:spPr/>
      <dgm:t>
        <a:bodyPr/>
        <a:lstStyle/>
        <a:p>
          <a:endParaRPr lang="en-US"/>
        </a:p>
      </dgm:t>
    </dgm:pt>
    <dgm:pt modelId="{88EC2623-909C-4988-A2EC-2590C0868EDC}" type="sibTrans" cxnId="{C7B39FAA-33F2-451D-A979-50C5C5DA5695}">
      <dgm:prSet/>
      <dgm:spPr/>
      <dgm:t>
        <a:bodyPr/>
        <a:lstStyle/>
        <a:p>
          <a:endParaRPr lang="en-US"/>
        </a:p>
      </dgm:t>
    </dgm:pt>
    <dgm:pt modelId="{DD2EB534-0BFB-4E37-999A-A6932BC2161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Best Practice Example</a:t>
          </a:r>
        </a:p>
      </dgm:t>
    </dgm:pt>
    <dgm:pt modelId="{5E2A655D-F524-41DB-A20A-9AE97F74E4B2}" type="parTrans" cxnId="{685E1173-E511-44E1-A06A-49C8F3C51ED1}">
      <dgm:prSet/>
      <dgm:spPr/>
      <dgm:t>
        <a:bodyPr/>
        <a:lstStyle/>
        <a:p>
          <a:endParaRPr lang="en-US"/>
        </a:p>
      </dgm:t>
    </dgm:pt>
    <dgm:pt modelId="{E63CE8C9-79F1-44D7-96A7-FA6C34E6D04F}" type="sibTrans" cxnId="{685E1173-E511-44E1-A06A-49C8F3C51ED1}">
      <dgm:prSet/>
      <dgm:spPr/>
      <dgm:t>
        <a:bodyPr/>
        <a:lstStyle/>
        <a:p>
          <a:endParaRPr lang="en-US"/>
        </a:p>
      </dgm:t>
    </dgm:pt>
    <dgm:pt modelId="{46B80207-90B1-4E6E-87F6-7818081C7770}" type="pres">
      <dgm:prSet presAssocID="{D57D0E17-6D5E-4689-B3C4-D6731744AE44}" presName="linear" presStyleCnt="0">
        <dgm:presLayoutVars>
          <dgm:animLvl val="lvl"/>
          <dgm:resizeHandles val="exact"/>
        </dgm:presLayoutVars>
      </dgm:prSet>
      <dgm:spPr/>
    </dgm:pt>
    <dgm:pt modelId="{E241B311-265A-425F-96E3-3B14875E290A}" type="pres">
      <dgm:prSet presAssocID="{6C3A30BF-02E7-4135-8111-82D5CB5593C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D55E28B-52B8-49BB-9325-39203CD0DA76}" type="pres">
      <dgm:prSet presAssocID="{6C3A30BF-02E7-4135-8111-82D5CB5593CD}" presName="childText" presStyleLbl="revTx" presStyleIdx="0" presStyleCnt="4">
        <dgm:presLayoutVars>
          <dgm:bulletEnabled val="1"/>
        </dgm:presLayoutVars>
      </dgm:prSet>
      <dgm:spPr/>
    </dgm:pt>
    <dgm:pt modelId="{5F9D46CD-F1D5-435E-ABFD-B195D113BB34}" type="pres">
      <dgm:prSet presAssocID="{8C6D33FA-C449-4D95-BD05-5951603A53B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AE36618-AD09-48D6-B3AC-7FDDBBCCD97F}" type="pres">
      <dgm:prSet presAssocID="{8C6D33FA-C449-4D95-BD05-5951603A53BC}" presName="childText" presStyleLbl="revTx" presStyleIdx="1" presStyleCnt="4">
        <dgm:presLayoutVars>
          <dgm:bulletEnabled val="1"/>
        </dgm:presLayoutVars>
      </dgm:prSet>
      <dgm:spPr/>
    </dgm:pt>
    <dgm:pt modelId="{DBEF0B6F-3E02-48EA-ACFB-FC1B95FF317A}" type="pres">
      <dgm:prSet presAssocID="{1DD11958-7882-4ADE-B4F4-8AF62D3E04E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FBC07C7-CE82-4170-A8A6-97D20F61AFCC}" type="pres">
      <dgm:prSet presAssocID="{1DD11958-7882-4ADE-B4F4-8AF62D3E04EF}" presName="childText" presStyleLbl="revTx" presStyleIdx="2" presStyleCnt="4">
        <dgm:presLayoutVars>
          <dgm:bulletEnabled val="1"/>
        </dgm:presLayoutVars>
      </dgm:prSet>
      <dgm:spPr/>
    </dgm:pt>
    <dgm:pt modelId="{B1C9ACE7-57F1-4A73-BC3E-D6EF491D96B7}" type="pres">
      <dgm:prSet presAssocID="{FB2FCBDB-1EDF-4E66-977C-4DCC3414305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1FCD91E-64F2-4454-B0E4-0B9D67500CC9}" type="pres">
      <dgm:prSet presAssocID="{FB2FCBDB-1EDF-4E66-977C-4DCC34143052}" presName="childText" presStyleLbl="revTx" presStyleIdx="3" presStyleCnt="4">
        <dgm:presLayoutVars>
          <dgm:bulletEnabled val="1"/>
        </dgm:presLayoutVars>
      </dgm:prSet>
      <dgm:spPr/>
    </dgm:pt>
    <dgm:pt modelId="{D6FBD6E0-F8B0-4646-ABB9-8DB5A5BF33B1}" type="pres">
      <dgm:prSet presAssocID="{3BEF76BB-8B2F-440F-9772-A3F4B8FB4F9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752321C-B9A2-499E-97CC-6E9D5DFAE791}" type="presOf" srcId="{F4994737-F5AC-4947-B7AF-6C0D294F666E}" destId="{A1FCD91E-64F2-4454-B0E4-0B9D67500CC9}" srcOrd="0" destOrd="0" presId="urn:microsoft.com/office/officeart/2005/8/layout/vList2"/>
    <dgm:cxn modelId="{F3702327-4256-4591-9F1F-761DAC0D28D8}" srcId="{8C6D33FA-C449-4D95-BD05-5951603A53BC}" destId="{A626FCCB-513B-4C57-B574-2F86C8ED7CB3}" srcOrd="0" destOrd="0" parTransId="{B0FC16EF-2D40-42D3-8D42-1993AFCDBD0C}" sibTransId="{7D12C492-552F-4DB7-A252-86895493F1EC}"/>
    <dgm:cxn modelId="{7B0E6729-E7B8-4B4E-AB4A-1C2BE0A18F48}" type="presOf" srcId="{8C6D33FA-C449-4D95-BD05-5951603A53BC}" destId="{5F9D46CD-F1D5-435E-ABFD-B195D113BB34}" srcOrd="0" destOrd="0" presId="urn:microsoft.com/office/officeart/2005/8/layout/vList2"/>
    <dgm:cxn modelId="{0512412B-59AC-43B2-8B0E-BF32D82786DF}" type="presOf" srcId="{C5ED51B4-A27D-4294-A75C-919DD304BCDC}" destId="{BD55E28B-52B8-49BB-9325-39203CD0DA76}" srcOrd="0" destOrd="0" presId="urn:microsoft.com/office/officeart/2005/8/layout/vList2"/>
    <dgm:cxn modelId="{89FF5D33-7201-4480-B58D-428F12316163}" type="presOf" srcId="{6C3A30BF-02E7-4135-8111-82D5CB5593CD}" destId="{E241B311-265A-425F-96E3-3B14875E290A}" srcOrd="0" destOrd="0" presId="urn:microsoft.com/office/officeart/2005/8/layout/vList2"/>
    <dgm:cxn modelId="{6FB68834-D02E-4C13-A201-E69B2975F9BA}" type="presOf" srcId="{DD2EB534-0BFB-4E37-999A-A6932BC2161A}" destId="{A1FCD91E-64F2-4454-B0E4-0B9D67500CC9}" srcOrd="0" destOrd="1" presId="urn:microsoft.com/office/officeart/2005/8/layout/vList2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796AF13A-8F37-4E9B-BAD8-C41B5406CB87}" type="presOf" srcId="{D57D0E17-6D5E-4689-B3C4-D6731744AE44}" destId="{46B80207-90B1-4E6E-87F6-7818081C7770}" srcOrd="0" destOrd="0" presId="urn:microsoft.com/office/officeart/2005/8/layout/vList2"/>
    <dgm:cxn modelId="{47FDF05F-4A99-4E19-8841-3D01186B5092}" srcId="{1DD11958-7882-4ADE-B4F4-8AF62D3E04EF}" destId="{33740A18-3426-4AAC-890A-8BF35C2920EB}" srcOrd="0" destOrd="0" parTransId="{45065A73-24A3-4927-A0E3-9733642C881B}" sibTransId="{8CF1958F-C849-4CDF-BAC0-0BADAA55A660}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685E1173-E511-44E1-A06A-49C8F3C51ED1}" srcId="{FB2FCBDB-1EDF-4E66-977C-4DCC34143052}" destId="{DD2EB534-0BFB-4E37-999A-A6932BC2161A}" srcOrd="1" destOrd="0" parTransId="{5E2A655D-F524-41DB-A20A-9AE97F74E4B2}" sibTransId="{E63CE8C9-79F1-44D7-96A7-FA6C34E6D04F}"/>
    <dgm:cxn modelId="{ED58915A-2DD8-4A6D-8815-2AC141135EC5}" type="presOf" srcId="{3BEF76BB-8B2F-440F-9772-A3F4B8FB4F92}" destId="{D6FBD6E0-F8B0-4646-ABB9-8DB5A5BF33B1}" srcOrd="0" destOrd="0" presId="urn:microsoft.com/office/officeart/2005/8/layout/vList2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058660A8-98EF-4C8D-A57C-962BA4E25DC3}" type="presOf" srcId="{7E2EADD6-4041-44A8-8B57-CE7AAC31AC04}" destId="{FFBC07C7-CE82-4170-A8A6-97D20F61AFCC}" srcOrd="0" destOrd="1" presId="urn:microsoft.com/office/officeart/2005/8/layout/vList2"/>
    <dgm:cxn modelId="{C7B39FAA-33F2-451D-A979-50C5C5DA5695}" srcId="{1DD11958-7882-4ADE-B4F4-8AF62D3E04EF}" destId="{7E2EADD6-4041-44A8-8B57-CE7AAC31AC04}" srcOrd="1" destOrd="0" parTransId="{409E8750-9C3E-4BC3-B89D-33CA261D4B66}" sibTransId="{88EC2623-909C-4988-A2EC-2590C0868EDC}"/>
    <dgm:cxn modelId="{8E70BBAC-F0C8-486F-8A6A-7C57DB79A5BD}" srcId="{6C3A30BF-02E7-4135-8111-82D5CB5593CD}" destId="{C5ED51B4-A27D-4294-A75C-919DD304BCDC}" srcOrd="0" destOrd="0" parTransId="{E45ED4ED-3841-4A96-80C4-0D4FFE8737D2}" sibTransId="{D22F55F8-2E83-4BF2-A938-D688068F5BE1}"/>
    <dgm:cxn modelId="{022D71CC-AAC9-4DE3-8C86-7438464590C8}" type="presOf" srcId="{1DD11958-7882-4ADE-B4F4-8AF62D3E04EF}" destId="{DBEF0B6F-3E02-48EA-ACFB-FC1B95FF317A}" srcOrd="0" destOrd="0" presId="urn:microsoft.com/office/officeart/2005/8/layout/vList2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F63494CE-2051-49B5-868E-9C5EEBC64457}" srcId="{FB2FCBDB-1EDF-4E66-977C-4DCC34143052}" destId="{F4994737-F5AC-4947-B7AF-6C0D294F666E}" srcOrd="0" destOrd="0" parTransId="{9EA6F8DE-FF1F-4AD1-9B1E-BE983426EC38}" sibTransId="{760AF872-27CC-403D-913B-5753CC2C575B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A987B2D1-861D-497A-A196-92417056AA27}" type="presOf" srcId="{33740A18-3426-4AAC-890A-8BF35C2920EB}" destId="{FFBC07C7-CE82-4170-A8A6-97D20F61AFCC}" srcOrd="0" destOrd="0" presId="urn:microsoft.com/office/officeart/2005/8/layout/vList2"/>
    <dgm:cxn modelId="{3DBE36E3-E448-4992-BD53-021E17D02714}" type="presOf" srcId="{FB2FCBDB-1EDF-4E66-977C-4DCC34143052}" destId="{B1C9ACE7-57F1-4A73-BC3E-D6EF491D96B7}" srcOrd="0" destOrd="0" presId="urn:microsoft.com/office/officeart/2005/8/layout/vList2"/>
    <dgm:cxn modelId="{6B2C61E3-56BC-4135-BB95-116290B7470C}" type="presOf" srcId="{A626FCCB-513B-4C57-B574-2F86C8ED7CB3}" destId="{4AE36618-AD09-48D6-B3AC-7FDDBBCCD97F}" srcOrd="0" destOrd="0" presId="urn:microsoft.com/office/officeart/2005/8/layout/vList2"/>
    <dgm:cxn modelId="{184F5867-43F0-46D6-AD33-BF2DE9C0BA00}" type="presParOf" srcId="{46B80207-90B1-4E6E-87F6-7818081C7770}" destId="{E241B311-265A-425F-96E3-3B14875E290A}" srcOrd="0" destOrd="0" presId="urn:microsoft.com/office/officeart/2005/8/layout/vList2"/>
    <dgm:cxn modelId="{5A755D61-FA31-483B-BC3D-F88BE125085E}" type="presParOf" srcId="{46B80207-90B1-4E6E-87F6-7818081C7770}" destId="{BD55E28B-52B8-49BB-9325-39203CD0DA76}" srcOrd="1" destOrd="0" presId="urn:microsoft.com/office/officeart/2005/8/layout/vList2"/>
    <dgm:cxn modelId="{B12B34D9-E385-4208-862C-6574D8594462}" type="presParOf" srcId="{46B80207-90B1-4E6E-87F6-7818081C7770}" destId="{5F9D46CD-F1D5-435E-ABFD-B195D113BB34}" srcOrd="2" destOrd="0" presId="urn:microsoft.com/office/officeart/2005/8/layout/vList2"/>
    <dgm:cxn modelId="{D0B6CAC9-661A-4668-93C7-93BD06CA909F}" type="presParOf" srcId="{46B80207-90B1-4E6E-87F6-7818081C7770}" destId="{4AE36618-AD09-48D6-B3AC-7FDDBBCCD97F}" srcOrd="3" destOrd="0" presId="urn:microsoft.com/office/officeart/2005/8/layout/vList2"/>
    <dgm:cxn modelId="{0CFA638F-65A5-4665-A469-E83FA3395CA0}" type="presParOf" srcId="{46B80207-90B1-4E6E-87F6-7818081C7770}" destId="{DBEF0B6F-3E02-48EA-ACFB-FC1B95FF317A}" srcOrd="4" destOrd="0" presId="urn:microsoft.com/office/officeart/2005/8/layout/vList2"/>
    <dgm:cxn modelId="{4E1366E8-450E-4D32-A103-C9F4F5034C60}" type="presParOf" srcId="{46B80207-90B1-4E6E-87F6-7818081C7770}" destId="{FFBC07C7-CE82-4170-A8A6-97D20F61AFCC}" srcOrd="5" destOrd="0" presId="urn:microsoft.com/office/officeart/2005/8/layout/vList2"/>
    <dgm:cxn modelId="{C8252AE2-AFD9-4E67-95DB-0999A1754388}" type="presParOf" srcId="{46B80207-90B1-4E6E-87F6-7818081C7770}" destId="{B1C9ACE7-57F1-4A73-BC3E-D6EF491D96B7}" srcOrd="6" destOrd="0" presId="urn:microsoft.com/office/officeart/2005/8/layout/vList2"/>
    <dgm:cxn modelId="{AD3BC289-8450-4DE5-9476-1E98E220CD7A}" type="presParOf" srcId="{46B80207-90B1-4E6E-87F6-7818081C7770}" destId="{A1FCD91E-64F2-4454-B0E4-0B9D67500CC9}" srcOrd="7" destOrd="0" presId="urn:microsoft.com/office/officeart/2005/8/layout/vList2"/>
    <dgm:cxn modelId="{40C861A2-B3F5-4C0B-A279-B9FA510EE135}" type="presParOf" srcId="{46B80207-90B1-4E6E-87F6-7818081C7770}" destId="{D6FBD6E0-F8B0-4646-ABB9-8DB5A5BF33B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CAFDA7B2-5941-4AC7-B94E-5C5C40A0D3D9}" type="presParOf" srcId="{81286FC3-404A-49E3-ABA8-3756A892C384}" destId="{5EB699D7-D335-4CEF-B4FE-E5598EAF243D}" srcOrd="8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9" destOrd="0" presId="urn:microsoft.com/office/officeart/2005/8/layout/list1"/>
    <dgm:cxn modelId="{0DD37FDA-1709-41C7-9793-065159572216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1B311-265A-425F-96E3-3B14875E290A}">
      <dsp:nvSpPr>
        <dsp:cNvPr id="0" name=""/>
        <dsp:cNvSpPr/>
      </dsp:nvSpPr>
      <dsp:spPr>
        <a:xfrm>
          <a:off x="0" y="94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23417" y="32865"/>
        <a:ext cx="10468766" cy="432866"/>
      </dsp:txXfrm>
    </dsp:sp>
    <dsp:sp modelId="{BD55E28B-52B8-49BB-9325-39203CD0DA76}">
      <dsp:nvSpPr>
        <dsp:cNvPr id="0" name=""/>
        <dsp:cNvSpPr/>
      </dsp:nvSpPr>
      <dsp:spPr>
        <a:xfrm>
          <a:off x="0" y="489148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solidFill>
              <a:schemeClr val="bg1"/>
            </a:solidFill>
          </a:endParaRPr>
        </a:p>
      </dsp:txBody>
      <dsp:txXfrm>
        <a:off x="0" y="489148"/>
        <a:ext cx="10515600" cy="331200"/>
      </dsp:txXfrm>
    </dsp:sp>
    <dsp:sp modelId="{5F9D46CD-F1D5-435E-ABFD-B195D113BB34}">
      <dsp:nvSpPr>
        <dsp:cNvPr id="0" name=""/>
        <dsp:cNvSpPr/>
      </dsp:nvSpPr>
      <dsp:spPr>
        <a:xfrm>
          <a:off x="0" y="8203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23417" y="843765"/>
        <a:ext cx="10468766" cy="432866"/>
      </dsp:txXfrm>
    </dsp:sp>
    <dsp:sp modelId="{4AE36618-AD09-48D6-B3AC-7FDDBBCCD97F}">
      <dsp:nvSpPr>
        <dsp:cNvPr id="0" name=""/>
        <dsp:cNvSpPr/>
      </dsp:nvSpPr>
      <dsp:spPr>
        <a:xfrm>
          <a:off x="0" y="1300048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solidFill>
              <a:schemeClr val="bg1"/>
            </a:solidFill>
          </a:endParaRPr>
        </a:p>
      </dsp:txBody>
      <dsp:txXfrm>
        <a:off x="0" y="1300048"/>
        <a:ext cx="10515600" cy="331200"/>
      </dsp:txXfrm>
    </dsp:sp>
    <dsp:sp modelId="{DBEF0B6F-3E02-48EA-ACFB-FC1B95FF317A}">
      <dsp:nvSpPr>
        <dsp:cNvPr id="0" name=""/>
        <dsp:cNvSpPr/>
      </dsp:nvSpPr>
      <dsp:spPr>
        <a:xfrm>
          <a:off x="0" y="16312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23417" y="1654665"/>
        <a:ext cx="10468766" cy="432866"/>
      </dsp:txXfrm>
    </dsp:sp>
    <dsp:sp modelId="{FFBC07C7-CE82-4170-A8A6-97D20F61AFCC}">
      <dsp:nvSpPr>
        <dsp:cNvPr id="0" name=""/>
        <dsp:cNvSpPr/>
      </dsp:nvSpPr>
      <dsp:spPr>
        <a:xfrm>
          <a:off x="0" y="2110948"/>
          <a:ext cx="10515600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Options for Connecting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Best Practices</a:t>
          </a:r>
        </a:p>
      </dsp:txBody>
      <dsp:txXfrm>
        <a:off x="0" y="2110948"/>
        <a:ext cx="10515600" cy="548550"/>
      </dsp:txXfrm>
    </dsp:sp>
    <dsp:sp modelId="{B1C9ACE7-57F1-4A73-BC3E-D6EF491D96B7}">
      <dsp:nvSpPr>
        <dsp:cNvPr id="0" name=""/>
        <dsp:cNvSpPr/>
      </dsp:nvSpPr>
      <dsp:spPr>
        <a:xfrm>
          <a:off x="0" y="265949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23417" y="2682915"/>
        <a:ext cx="10468766" cy="432866"/>
      </dsp:txXfrm>
    </dsp:sp>
    <dsp:sp modelId="{A1FCD91E-64F2-4454-B0E4-0B9D67500CC9}">
      <dsp:nvSpPr>
        <dsp:cNvPr id="0" name=""/>
        <dsp:cNvSpPr/>
      </dsp:nvSpPr>
      <dsp:spPr>
        <a:xfrm>
          <a:off x="0" y="3139198"/>
          <a:ext cx="10515600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Setup of Synapse Link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Best Practice Example</a:t>
          </a:r>
        </a:p>
      </dsp:txBody>
      <dsp:txXfrm>
        <a:off x="0" y="3139198"/>
        <a:ext cx="10515600" cy="548550"/>
      </dsp:txXfrm>
    </dsp:sp>
    <dsp:sp modelId="{D6FBD6E0-F8B0-4646-ABB9-8DB5A5BF33B1}">
      <dsp:nvSpPr>
        <dsp:cNvPr id="0" name=""/>
        <dsp:cNvSpPr/>
      </dsp:nvSpPr>
      <dsp:spPr>
        <a:xfrm>
          <a:off x="0" y="36877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Resources</a:t>
          </a:r>
        </a:p>
      </dsp:txBody>
      <dsp:txXfrm>
        <a:off x="23417" y="3711165"/>
        <a:ext cx="10468766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9741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Run-time query for current data – real-time-</a:t>
          </a:r>
          <a:r>
            <a:rPr lang="en-US" sz="1600" kern="1200" dirty="0" err="1"/>
            <a:t>ish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Individual user’s own data (security model applies)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Best for targeted datasets &lt;50K rows returned</a:t>
          </a:r>
        </a:p>
      </dsp:txBody>
      <dsp:txXfrm>
        <a:off x="0" y="297410"/>
        <a:ext cx="10515600" cy="1209600"/>
      </dsp:txXfrm>
    </dsp:sp>
    <dsp:sp modelId="{FD2B0668-7B51-4673-B7F9-24386A9B7757}">
      <dsp:nvSpPr>
        <dsp:cNvPr id="0" name=""/>
        <dsp:cNvSpPr/>
      </dsp:nvSpPr>
      <dsp:spPr>
        <a:xfrm>
          <a:off x="525780" y="6125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DirectQuery</a:t>
          </a:r>
        </a:p>
      </dsp:txBody>
      <dsp:txXfrm>
        <a:off x="548837" y="84307"/>
        <a:ext cx="7314806" cy="426206"/>
      </dsp:txXfrm>
    </dsp:sp>
    <dsp:sp modelId="{75A242C3-5E9E-44C1-B987-BD8143272D60}">
      <dsp:nvSpPr>
        <dsp:cNvPr id="0" name=""/>
        <dsp:cNvSpPr/>
      </dsp:nvSpPr>
      <dsp:spPr>
        <a:xfrm>
          <a:off x="0" y="182957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Faster rendering/responsiveness of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Scheduled refreshes of medium-sized datasets &lt;100K rows returned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Incremental refresh is possible if carefully managed</a:t>
          </a:r>
        </a:p>
      </dsp:txBody>
      <dsp:txXfrm>
        <a:off x="0" y="1829570"/>
        <a:ext cx="10515600" cy="1209600"/>
      </dsp:txXfrm>
    </dsp:sp>
    <dsp:sp modelId="{8E5BE7CD-DB44-4EDA-8CFE-BED878330F05}">
      <dsp:nvSpPr>
        <dsp:cNvPr id="0" name=""/>
        <dsp:cNvSpPr/>
      </dsp:nvSpPr>
      <dsp:spPr>
        <a:xfrm>
          <a:off x="525780" y="159341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Import Mode</a:t>
          </a:r>
        </a:p>
      </dsp:txBody>
      <dsp:txXfrm>
        <a:off x="548837" y="1616467"/>
        <a:ext cx="7314806" cy="426206"/>
      </dsp:txXfrm>
    </dsp:sp>
    <dsp:sp modelId="{0CBEE028-BB21-45C4-A174-3FEB36FE1A7F}">
      <dsp:nvSpPr>
        <dsp:cNvPr id="0" name=""/>
        <dsp:cNvSpPr/>
      </dsp:nvSpPr>
      <dsp:spPr>
        <a:xfrm>
          <a:off x="0" y="336173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Enterprise-Scale data source for reporting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Enrichment through Machine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 with Data Warehouse	</a:t>
          </a:r>
        </a:p>
      </dsp:txBody>
      <dsp:txXfrm>
        <a:off x="0" y="3361730"/>
        <a:ext cx="10515600" cy="1209600"/>
      </dsp:txXfrm>
    </dsp:sp>
    <dsp:sp modelId="{DE9B6C1E-EE0D-4B6B-BB4A-402B30D017CE}">
      <dsp:nvSpPr>
        <dsp:cNvPr id="0" name=""/>
        <dsp:cNvSpPr/>
      </dsp:nvSpPr>
      <dsp:spPr>
        <a:xfrm>
          <a:off x="525780" y="312557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Azure Synapse Link for Dataverse</a:t>
          </a:r>
        </a:p>
      </dsp:txBody>
      <dsp:txXfrm>
        <a:off x="548837" y="3148627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3/11/2022 7:47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3/11/2022 7:46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3/11/2022 7:46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3/11/2022 7:46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3/11/2022 7:46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3/11/2022 7:46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3/11/2022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3/11/2022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3/11/2022 7:46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4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ocs.microsoft.com/en-us/powerapps/maker/data-platform/azure-synapse-link-choices-serverles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4"/>
            <a:ext cx="7409199" cy="32685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365/Power Apps 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Power BI</a:t>
            </a: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179" y="5374583"/>
            <a:ext cx="4327197" cy="1429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Laura Graham-Brown</a:t>
            </a:r>
            <a:br>
              <a:rPr lang="en-US" sz="3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 Architect, HSO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Business Apps MVP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90" y="1553244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9D5632D0-9000-4E74-AAAD-F83E4EACFA78}"/>
              </a:ext>
            </a:extLst>
          </p:cNvPr>
          <p:cNvSpPr txBox="1">
            <a:spLocks/>
          </p:cNvSpPr>
          <p:nvPr/>
        </p:nvSpPr>
        <p:spPr>
          <a:xfrm>
            <a:off x="4801501" y="5381129"/>
            <a:ext cx="3909848" cy="125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CAT, Microsoft</a:t>
            </a:r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8C3A1538-E783-4DE3-B6DD-7FC557E51C4C}"/>
              </a:ext>
            </a:extLst>
          </p:cNvPr>
          <p:cNvSpPr txBox="1">
            <a:spLocks/>
          </p:cNvSpPr>
          <p:nvPr/>
        </p:nvSpPr>
        <p:spPr>
          <a:xfrm>
            <a:off x="810830" y="4087504"/>
            <a:ext cx="7415514" cy="61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</a:p>
        </p:txBody>
      </p:sp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803101"/>
              </p:ext>
            </p:extLst>
          </p:nvPr>
        </p:nvGraphicFramePr>
        <p:xfrm>
          <a:off x="838200" y="1825624"/>
          <a:ext cx="10515600" cy="463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9" y="818984"/>
            <a:ext cx="7688912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via the Power BI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Dataverse Connector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(Direct Query or Import)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aphic 5">
            <a:extLst>
              <a:ext uri="{FF2B5EF4-FFF2-40B4-BE49-F238E27FC236}">
                <a16:creationId xmlns:a16="http://schemas.microsoft.com/office/drawing/2014/main" id="{7ED0BE34-A552-4C04-9CD5-59E39368FE1B}"/>
              </a:ext>
            </a:extLst>
          </p:cNvPr>
          <p:cNvGrpSpPr/>
          <p:nvPr/>
        </p:nvGrpSpPr>
        <p:grpSpPr>
          <a:xfrm>
            <a:off x="9016069" y="2195044"/>
            <a:ext cx="2088431" cy="1602440"/>
            <a:chOff x="7213349" y="2584658"/>
            <a:chExt cx="2088431" cy="160244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E0F30DA-804F-46BB-BB8F-1925444A2137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34DA20-A11F-4E4E-9300-80EDF646C550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7A4657-4B36-46E6-9052-DF7525EED26D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45747DC-DBEC-4298-BF50-A3C5E8F90CFF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560127-4EBC-4588-B6B1-CC366A3D5750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941875-3DDE-432C-9AAD-A6BEA345E004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FA80-11B7-4E76-9216-A2555DE0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Demo of connecting to Dataverse from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7052F-DB12-46C6-B947-8BED43176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Do you have an environment with only a few accounts, contacts and user table?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E951C-5EA1-40D2-99D0-360B50942C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997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178316" y="196994"/>
            <a:ext cx="7825089" cy="64640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399988" y="1045273"/>
            <a:ext cx="4492506" cy="46544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00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172001" y="196994"/>
            <a:ext cx="7831404" cy="646401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981644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2883732" y="2411528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-121981"/>
            <a:ext cx="6594812" cy="4248707"/>
          </a:xfrm>
        </p:spPr>
        <p:txBody>
          <a:bodyPr/>
          <a:lstStyle/>
          <a:p>
            <a:r>
              <a:rPr lang="en-US" sz="6600" dirty="0"/>
              <a:t>Azure Synapse Link For Dataverse</a:t>
            </a: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8102" y="1698652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4487BAAA-EBD5-4B2A-83BF-3473026D9D6C}"/>
              </a:ext>
            </a:extLst>
          </p:cNvPr>
          <p:cNvSpPr/>
          <p:nvPr/>
        </p:nvSpPr>
        <p:spPr bwMode="auto">
          <a:xfrm>
            <a:off x="1358732" y="2666830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AFCC9E62-11C7-4386-B82B-CB5F1473D5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14D0CF4-C546-1240-AE4C-287BFF7DBC8B}"/>
              </a:ext>
            </a:extLst>
          </p:cNvPr>
          <p:cNvSpPr>
            <a:spLocks noGrp="1"/>
          </p:cNvSpPr>
          <p:nvPr/>
        </p:nvSpPr>
        <p:spPr>
          <a:xfrm>
            <a:off x="389626" y="785681"/>
            <a:ext cx="11336039" cy="4431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7B8C3B-28BA-E242-AFD9-9A7FEA850A98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73EFE7-D842-7D47-8DC5-7A44F951A553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7FEC33-DA3D-6D48-AFFA-0CB0D8C66959}"/>
              </a:ext>
            </a:extLst>
          </p:cNvPr>
          <p:cNvSpPr/>
          <p:nvPr/>
        </p:nvSpPr>
        <p:spPr bwMode="auto">
          <a:xfrm>
            <a:off x="8767061" y="2557771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D1F3E8-7F70-AF4D-AC0E-C8B9952A3289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1" name="TextBox 226">
            <a:extLst>
              <a:ext uri="{FF2B5EF4-FFF2-40B4-BE49-F238E27FC236}">
                <a16:creationId xmlns:a16="http://schemas.microsoft.com/office/drawing/2014/main" id="{C9DA448B-DF6F-4E48-A170-19973989D6D8}"/>
              </a:ext>
            </a:extLst>
          </p:cNvPr>
          <p:cNvSpPr txBox="1"/>
          <p:nvPr/>
        </p:nvSpPr>
        <p:spPr>
          <a:xfrm>
            <a:off x="5870875" y="4469607"/>
            <a:ext cx="16983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33" name="TextBox 238">
            <a:extLst>
              <a:ext uri="{FF2B5EF4-FFF2-40B4-BE49-F238E27FC236}">
                <a16:creationId xmlns:a16="http://schemas.microsoft.com/office/drawing/2014/main" id="{6D42699F-1851-3647-A2EA-9691E4E22FF4}"/>
              </a:ext>
            </a:extLst>
          </p:cNvPr>
          <p:cNvSpPr txBox="1"/>
          <p:nvPr/>
        </p:nvSpPr>
        <p:spPr>
          <a:xfrm>
            <a:off x="10214468" y="3036955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5156D0-FD4B-C345-9B2E-366CF013C554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</p:grpSpPr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139090DE-CB8D-264B-B00C-A12509937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2D1D40F3-8B26-C543-8EB0-731414771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6A8D3F2A-A9FC-F34D-A657-295CFC797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96932B6C-B4AE-A34E-8B99-313A072A4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07B6F061-AFD5-564E-AF4F-99108C2C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3F759519-BA14-524C-83CD-24AC3BE8C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132F2861-8291-CB40-8BA1-3E17F290A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4A1AAD7F-A7D9-E047-974A-6E98CBBD1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F668A738-0489-704B-9CCA-5A8885700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AA9A6CFF-2D29-9F4E-BC32-FF0C79003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00C883C-CF57-7845-9138-E239587C3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B75EBDFA-76F5-B443-ACA4-7350E74E8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4D9A1FBD-AD80-194D-9242-8F5643192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8E4AD65D-A947-C240-998F-37618C6D5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35">
              <a:extLst>
                <a:ext uri="{FF2B5EF4-FFF2-40B4-BE49-F238E27FC236}">
                  <a16:creationId xmlns:a16="http://schemas.microsoft.com/office/drawing/2014/main" id="{4D2CEE8A-AF30-A649-9831-EC2D3DC06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178CB077-5289-E043-90D7-AA00C1702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A995B0FC-F9AF-B34F-9676-139CB11B9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8">
              <a:extLst>
                <a:ext uri="{FF2B5EF4-FFF2-40B4-BE49-F238E27FC236}">
                  <a16:creationId xmlns:a16="http://schemas.microsoft.com/office/drawing/2014/main" id="{F18A5F55-1538-6D46-B577-4DAB4241F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TextBox 320">
            <a:extLst>
              <a:ext uri="{FF2B5EF4-FFF2-40B4-BE49-F238E27FC236}">
                <a16:creationId xmlns:a16="http://schemas.microsoft.com/office/drawing/2014/main" id="{9B326211-6906-554C-ABEA-4BF515FDB45A}"/>
              </a:ext>
            </a:extLst>
          </p:cNvPr>
          <p:cNvSpPr txBox="1"/>
          <p:nvPr/>
        </p:nvSpPr>
        <p:spPr>
          <a:xfrm>
            <a:off x="2346416" y="3075949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43" name="TextBox 109">
            <a:extLst>
              <a:ext uri="{FF2B5EF4-FFF2-40B4-BE49-F238E27FC236}">
                <a16:creationId xmlns:a16="http://schemas.microsoft.com/office/drawing/2014/main" id="{7AD1FAFA-60B8-6643-A59F-123AD65B0340}"/>
              </a:ext>
            </a:extLst>
          </p:cNvPr>
          <p:cNvSpPr txBox="1"/>
          <p:nvPr/>
        </p:nvSpPr>
        <p:spPr>
          <a:xfrm>
            <a:off x="5054376" y="223292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117" name="Cylinder 116">
            <a:extLst>
              <a:ext uri="{FF2B5EF4-FFF2-40B4-BE49-F238E27FC236}">
                <a16:creationId xmlns:a16="http://schemas.microsoft.com/office/drawing/2014/main" id="{060E1046-9747-417B-85B0-F73548216B7B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119" name="Cylinder 118">
            <a:extLst>
              <a:ext uri="{FF2B5EF4-FFF2-40B4-BE49-F238E27FC236}">
                <a16:creationId xmlns:a16="http://schemas.microsoft.com/office/drawing/2014/main" id="{D2E1AD42-2FC9-42B3-A58F-7D3FCA2C831F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DF15AF6-D7AB-4819-BFF1-ACEF4D5121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BA3483D-EE04-4773-80FC-BA20470F33CC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2E8F333-C0EA-4442-9BCA-818ABA49D6FE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76A70A9-1013-4232-B1F8-0F4816319114}"/>
              </a:ext>
            </a:extLst>
          </p:cNvPr>
          <p:cNvCxnSpPr>
            <a:cxnSpLocks/>
          </p:cNvCxnSpPr>
          <p:nvPr/>
        </p:nvCxnSpPr>
        <p:spPr>
          <a:xfrm>
            <a:off x="7889266" y="3176904"/>
            <a:ext cx="13865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3E460B4-31F7-48DA-A589-44F550F33382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itle 136">
            <a:extLst>
              <a:ext uri="{FF2B5EF4-FFF2-40B4-BE49-F238E27FC236}">
                <a16:creationId xmlns:a16="http://schemas.microsoft.com/office/drawing/2014/main" id="{28E5A367-B859-45AA-AC6E-46BFB9A5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Data Export Service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524C427-7475-419F-A7DD-C978B500EB19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aphic 8">
            <a:extLst>
              <a:ext uri="{FF2B5EF4-FFF2-40B4-BE49-F238E27FC236}">
                <a16:creationId xmlns:a16="http://schemas.microsoft.com/office/drawing/2014/main" id="{FFB64259-E6CE-4CC9-A3A9-F1D10990242C}"/>
              </a:ext>
            </a:extLst>
          </p:cNvPr>
          <p:cNvGrpSpPr/>
          <p:nvPr/>
        </p:nvGrpSpPr>
        <p:grpSpPr>
          <a:xfrm>
            <a:off x="1534629" y="2953882"/>
            <a:ext cx="736133" cy="564832"/>
            <a:chOff x="1534629" y="2953882"/>
            <a:chExt cx="736133" cy="56483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72E9B27-A003-4FAA-A8E8-0531DC8C5204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A983451-E25F-4905-BD76-977ABD040116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9610B07-869E-4AF2-B093-7F89566871D7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56644E-0B11-4EBC-A71A-2AC3EDF5AB7E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0EF370-9F19-4E96-9827-7044D6983BC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2264A-4A6D-4BB2-BDF2-CC6590218704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148">
            <a:extLst>
              <a:ext uri="{FF2B5EF4-FFF2-40B4-BE49-F238E27FC236}">
                <a16:creationId xmlns:a16="http://schemas.microsoft.com/office/drawing/2014/main" id="{DE0FD629-B72D-4F7B-A071-E0C03E85CB96}"/>
              </a:ext>
            </a:extLst>
          </p:cNvPr>
          <p:cNvGrpSpPr/>
          <p:nvPr/>
        </p:nvGrpSpPr>
        <p:grpSpPr>
          <a:xfrm>
            <a:off x="9459947" y="2751678"/>
            <a:ext cx="563503" cy="766990"/>
            <a:chOff x="9459947" y="2751678"/>
            <a:chExt cx="563503" cy="76699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2935FC-B65A-47A2-BAA8-F040DC322D2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1B9388-C758-462E-ADC5-63C993F4B0A8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23648CC-91C3-4E37-845D-E920837AA6F1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5FD544-5FCA-4320-86D5-61B016F8492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132B18-D081-48D4-93BD-401022AED5C2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122">
            <a:extLst>
              <a:ext uri="{FF2B5EF4-FFF2-40B4-BE49-F238E27FC236}">
                <a16:creationId xmlns:a16="http://schemas.microsoft.com/office/drawing/2014/main" id="{37914E78-E456-44F3-96FC-A192C9F69A12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D5D390-7831-4012-ABB4-38861D8714B5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510948-6E36-4E59-83B4-11E6CD02159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155226-B8D0-4700-89B6-80109A07E0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2FA5BA-0E49-4376-B445-6FD13C20E5A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F24F29-78BC-483E-B079-C37AC2F151D4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628ADF-D12D-44BB-8841-49F7C7FC3FC0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48865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Power Apps Administration Page</a:t>
            </a:r>
          </a:p>
          <a:p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17" y="457200"/>
            <a:ext cx="5123690" cy="1600200"/>
          </a:xfrm>
        </p:spPr>
        <p:txBody>
          <a:bodyPr>
            <a:normAutofit/>
          </a:bodyPr>
          <a:lstStyle/>
          <a:p>
            <a:r>
              <a:rPr lang="en-US" sz="4800" dirty="0"/>
              <a:t>Create Synapse Link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317" y="1775791"/>
            <a:ext cx="2844316" cy="3811588"/>
          </a:xfrm>
        </p:spPr>
        <p:txBody>
          <a:bodyPr/>
          <a:lstStyle/>
          <a:p>
            <a:r>
              <a:rPr lang="en-US" dirty="0"/>
              <a:t>Choose the Storage account and Synapse workspace:</a:t>
            </a:r>
          </a:p>
          <a:p>
            <a:r>
              <a:rPr lang="en-US" dirty="0"/>
              <a:t>If you already have a Synapse Workspace, click the checkbox to connect to the existing workspace.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E06CC-2FFD-490C-BCA9-1514BA03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46" y="1616765"/>
            <a:ext cx="8504951" cy="478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>
            <a:normAutofit/>
          </a:bodyPr>
          <a:lstStyle/>
          <a:p>
            <a:r>
              <a:rPr lang="en-US" sz="4400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effectively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201173" y="4412974"/>
            <a:ext cx="11534588" cy="1917283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>
            <a:cxnSpLocks/>
          </p:cNvCxnSpPr>
          <p:nvPr/>
        </p:nvCxnSpPr>
        <p:spPr>
          <a:xfrm flipH="1">
            <a:off x="9179859" y="2727297"/>
            <a:ext cx="862638" cy="243370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‘</a:t>
            </a:r>
            <a:r>
              <a:rPr lang="en-US" dirty="0" err="1"/>
              <a:t>StringMap</a:t>
            </a:r>
            <a:r>
              <a:rPr lang="en-US" dirty="0"/>
              <a:t>’ view to access the “Choice” field Labels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/>
          <a:lstStyle/>
          <a:p>
            <a:r>
              <a:rPr lang="en-US" dirty="0"/>
              <a:t>The auto-created views only return the numeric value associated with ‘Choice’ fields.</a:t>
            </a:r>
          </a:p>
          <a:p>
            <a:r>
              <a:rPr lang="en-US" dirty="0"/>
              <a:t>The corresponding text values are in </a:t>
            </a:r>
            <a:r>
              <a:rPr lang="en-US" dirty="0" err="1"/>
              <a:t>json</a:t>
            </a:r>
            <a:r>
              <a:rPr lang="en-US" dirty="0"/>
              <a:t> metadata files in the export. </a:t>
            </a:r>
          </a:p>
          <a:p>
            <a:r>
              <a:rPr lang="en-US" dirty="0"/>
              <a:t>An easy approach is to create a ‘</a:t>
            </a:r>
            <a:r>
              <a:rPr lang="en-US" dirty="0" err="1"/>
              <a:t>stringmap</a:t>
            </a:r>
            <a:r>
              <a:rPr lang="en-US" dirty="0"/>
              <a:t>’ view to reference in other queries.</a:t>
            </a:r>
          </a:p>
          <a:p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choices with serverless SQL pool - Power Apps | Microsoft Docs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8047E-1B47-4939-9105-92F910BA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62" y="398453"/>
            <a:ext cx="5955561" cy="4872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5D9D0E-9313-4991-A1F9-45622F6BA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578" y="987425"/>
            <a:ext cx="6065810" cy="495963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8D61D5-C331-4621-A06C-CBBE353A9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42" y="899832"/>
            <a:ext cx="6062634" cy="4959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000" dirty="0"/>
              <a:t>Remove unneeded records and columns.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Use the </a:t>
            </a:r>
            <a:r>
              <a:rPr lang="en-US" sz="2000" dirty="0" err="1"/>
              <a:t>stringmap</a:t>
            </a:r>
            <a:r>
              <a:rPr lang="en-US" sz="2000" dirty="0"/>
              <a:t> view to resolve the choice labels.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61" y="365125"/>
            <a:ext cx="11594800" cy="1069975"/>
          </a:xfrm>
        </p:spPr>
        <p:txBody>
          <a:bodyPr>
            <a:normAutofit/>
          </a:bodyPr>
          <a:lstStyle/>
          <a:p>
            <a:r>
              <a:rPr lang="en-US" dirty="0"/>
              <a:t>Completion of Azure Synapse Link for Dataverse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66278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E241B311-265A-425F-96E3-3B14875E2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>
                                            <p:graphicEl>
                                              <a:dgm id="{E241B311-265A-425F-96E3-3B14875E29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>
                                            <p:graphicEl>
                                              <a:dgm id="{E241B311-265A-425F-96E3-3B14875E2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>
                                            <p:graphicEl>
                                              <a:dgm id="{E241B311-265A-425F-96E3-3B14875E2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5F9D46CD-F1D5-435E-ABFD-B195D113B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>
                                            <p:graphicEl>
                                              <a:dgm id="{5F9D46CD-F1D5-435E-ABFD-B195D113BB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>
                                            <p:graphicEl>
                                              <a:dgm id="{5F9D46CD-F1D5-435E-ABFD-B195D113B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>
                                            <p:graphicEl>
                                              <a:dgm id="{5F9D46CD-F1D5-435E-ABFD-B195D113B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DBEF0B6F-3E02-48EA-ACFB-FC1B95FF3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0">
                                            <p:graphicEl>
                                              <a:dgm id="{DBEF0B6F-3E02-48EA-ACFB-FC1B95FF31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>
                                            <p:graphicEl>
                                              <a:dgm id="{DBEF0B6F-3E02-48EA-ACFB-FC1B95FF3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>
                                            <p:graphicEl>
                                              <a:dgm id="{DBEF0B6F-3E02-48EA-ACFB-FC1B95FF3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B1C9ACE7-57F1-4A73-BC3E-D6EF491D9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0">
                                            <p:graphicEl>
                                              <a:dgm id="{B1C9ACE7-57F1-4A73-BC3E-D6EF491D9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>
                                            <p:graphicEl>
                                              <a:dgm id="{B1C9ACE7-57F1-4A73-BC3E-D6EF491D9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0">
                                            <p:graphicEl>
                                              <a:dgm id="{B1C9ACE7-57F1-4A73-BC3E-D6EF491D9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D6FBD6E0-F8B0-4646-ABB9-8DB5A5BF3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0">
                                            <p:graphicEl>
                                              <a:dgm id="{D6FBD6E0-F8B0-4646-ABB9-8DB5A5BF33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0">
                                            <p:graphicEl>
                                              <a:dgm id="{D6FBD6E0-F8B0-4646-ABB9-8DB5A5BF3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0">
                                            <p:graphicEl>
                                              <a:dgm id="{D6FBD6E0-F8B0-4646-ABB9-8DB5A5BF3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BD55E28B-52B8-49BB-9325-39203CD0D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0">
                                            <p:graphicEl>
                                              <a:dgm id="{BD55E28B-52B8-49BB-9325-39203CD0D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0">
                                            <p:graphicEl>
                                              <a:dgm id="{BD55E28B-52B8-49BB-9325-39203CD0D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0">
                                            <p:graphicEl>
                                              <a:dgm id="{BD55E28B-52B8-49BB-9325-39203CD0D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4AE36618-AD09-48D6-B3AC-7FDDBBCCD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30">
                                            <p:graphicEl>
                                              <a:dgm id="{4AE36618-AD09-48D6-B3AC-7FDDBBCCD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0">
                                            <p:graphicEl>
                                              <a:dgm id="{4AE36618-AD09-48D6-B3AC-7FDDBBCCD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30">
                                            <p:graphicEl>
                                              <a:dgm id="{4AE36618-AD09-48D6-B3AC-7FDDBBCCD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FFBC07C7-CE82-4170-A8A6-97D20F61AF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30">
                                            <p:graphicEl>
                                              <a:dgm id="{FFBC07C7-CE82-4170-A8A6-97D20F61AF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30">
                                            <p:graphicEl>
                                              <a:dgm id="{FFBC07C7-CE82-4170-A8A6-97D20F61AF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30">
                                            <p:graphicEl>
                                              <a:dgm id="{FFBC07C7-CE82-4170-A8A6-97D20F61AF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A1FCD91E-64F2-4454-B0E4-0B9D67500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30">
                                            <p:graphicEl>
                                              <a:dgm id="{A1FCD91E-64F2-4454-B0E4-0B9D67500C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0">
                                            <p:graphicEl>
                                              <a:dgm id="{A1FCD91E-64F2-4454-B0E4-0B9D67500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30">
                                            <p:graphicEl>
                                              <a:dgm id="{A1FCD91E-64F2-4454-B0E4-0B9D67500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30" grpId="0">
        <p:bldSub>
          <a:bldDgm bld="lvl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31" y="-13924"/>
            <a:ext cx="11995598" cy="2147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0E3B1-AFA7-4831-92D5-9EB6ECCDAFD6}"/>
              </a:ext>
            </a:extLst>
          </p:cNvPr>
          <p:cNvSpPr txBox="1"/>
          <p:nvPr/>
        </p:nvSpPr>
        <p:spPr>
          <a:xfrm>
            <a:off x="6481876" y="2132209"/>
            <a:ext cx="55899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</a:rPr>
              <a:t>Please complete an evaluation: 🙂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https://sqlb.it/?7341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4B4B1CFF-6959-4FC6-9876-5CB9C62E1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102" y="3412485"/>
            <a:ext cx="2939370" cy="2939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33D73-E68D-497A-925E-2F442935B845}"/>
              </a:ext>
            </a:extLst>
          </p:cNvPr>
          <p:cNvSpPr txBox="1"/>
          <p:nvPr/>
        </p:nvSpPr>
        <p:spPr>
          <a:xfrm>
            <a:off x="120176" y="2131951"/>
            <a:ext cx="45578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Copy of this Presentation: </a:t>
            </a:r>
            <a:r>
              <a:rPr lang="en-US" sz="2400" b="1" dirty="0">
                <a:solidFill>
                  <a:schemeClr val="accent4"/>
                </a:solidFill>
              </a:rPr>
              <a:t>https://github.com/mscottsewell/PowerBI-Dataverse</a:t>
            </a:r>
            <a:endParaRPr lang="en-US" sz="3200" b="1" dirty="0">
              <a:solidFill>
                <a:schemeClr val="accent4"/>
              </a:solidFill>
            </a:endParaRP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3582E997-9914-4310-A4B1-B0CEC5F1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8" y="3406992"/>
            <a:ext cx="2952341" cy="29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arge ship in the water&#10;&#10;Description automatically generated with low confidence">
            <a:extLst>
              <a:ext uri="{FF2B5EF4-FFF2-40B4-BE49-F238E27FC236}">
                <a16:creationId xmlns:a16="http://schemas.microsoft.com/office/drawing/2014/main" id="{39CDDFEE-7577-4C67-9027-CF3A890E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" y="0"/>
            <a:ext cx="12107917" cy="685800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5DFEA64-EFD4-48F2-B513-830930CB82A2}"/>
              </a:ext>
            </a:extLst>
          </p:cNvPr>
          <p:cNvSpPr/>
          <p:nvPr/>
        </p:nvSpPr>
        <p:spPr>
          <a:xfrm>
            <a:off x="8036301" y="3111567"/>
            <a:ext cx="295887" cy="848225"/>
          </a:xfrm>
          <a:custGeom>
            <a:avLst/>
            <a:gdLst>
              <a:gd name="connsiteX0" fmla="*/ 300000 w 300000"/>
              <a:gd name="connsiteY0" fmla="*/ 0 h 900000"/>
              <a:gd name="connsiteX1" fmla="*/ 300000 w 300000"/>
              <a:gd name="connsiteY1" fmla="*/ 900000 h 900000"/>
              <a:gd name="connsiteX2" fmla="*/ 0 w 300000"/>
              <a:gd name="connsiteY2" fmla="*/ 900000 h 900000"/>
              <a:gd name="connsiteX3" fmla="*/ 0 w 300000"/>
              <a:gd name="connsiteY3" fmla="*/ 0 h 900000"/>
              <a:gd name="connsiteX4" fmla="*/ 300000 w 300000"/>
              <a:gd name="connsiteY4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00" h="900000">
                <a:moveTo>
                  <a:pt x="300000" y="0"/>
                </a:moveTo>
                <a:lnTo>
                  <a:pt x="300000" y="900000"/>
                </a:lnTo>
                <a:lnTo>
                  <a:pt x="0" y="900000"/>
                </a:lnTo>
                <a:lnTo>
                  <a:pt x="0" y="0"/>
                </a:lnTo>
                <a:lnTo>
                  <a:pt x="300000" y="0"/>
                </a:lnTo>
                <a:close/>
              </a:path>
            </a:pathLst>
          </a:custGeom>
          <a:solidFill>
            <a:srgbClr val="E6AD10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68D10C9-807D-4C14-ACD2-0AE3F386ECD6}"/>
              </a:ext>
            </a:extLst>
          </p:cNvPr>
          <p:cNvSpPr/>
          <p:nvPr/>
        </p:nvSpPr>
        <p:spPr>
          <a:xfrm>
            <a:off x="7264401" y="2712720"/>
            <a:ext cx="426720" cy="944880"/>
          </a:xfrm>
          <a:custGeom>
            <a:avLst/>
            <a:gdLst>
              <a:gd name="connsiteX0" fmla="*/ 300000 w 300000"/>
              <a:gd name="connsiteY0" fmla="*/ 37500 h 675000"/>
              <a:gd name="connsiteX1" fmla="*/ 300000 w 300000"/>
              <a:gd name="connsiteY1" fmla="*/ 675000 h 675000"/>
              <a:gd name="connsiteX2" fmla="*/ 0 w 300000"/>
              <a:gd name="connsiteY2" fmla="*/ 675000 h 675000"/>
              <a:gd name="connsiteX3" fmla="*/ 0 w 300000"/>
              <a:gd name="connsiteY3" fmla="*/ 0 h 675000"/>
              <a:gd name="connsiteX4" fmla="*/ 262500 w 300000"/>
              <a:gd name="connsiteY4" fmla="*/ 0 h 675000"/>
              <a:gd name="connsiteX5" fmla="*/ 300000 w 300000"/>
              <a:gd name="connsiteY5" fmla="*/ 37500 h 6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000" h="675000">
                <a:moveTo>
                  <a:pt x="300000" y="37500"/>
                </a:moveTo>
                <a:lnTo>
                  <a:pt x="300000" y="675000"/>
                </a:lnTo>
                <a:lnTo>
                  <a:pt x="0" y="675000"/>
                </a:lnTo>
                <a:lnTo>
                  <a:pt x="0" y="0"/>
                </a:lnTo>
                <a:lnTo>
                  <a:pt x="262500" y="0"/>
                </a:lnTo>
                <a:cubicBezTo>
                  <a:pt x="283210" y="0"/>
                  <a:pt x="300000" y="16790"/>
                  <a:pt x="300000" y="37500"/>
                </a:cubicBezTo>
                <a:close/>
              </a:path>
            </a:pathLst>
          </a:custGeom>
          <a:solidFill>
            <a:srgbClr val="F6D751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4A2B11B-DDD5-45F0-8BEE-DE03CB3BD81B}"/>
              </a:ext>
            </a:extLst>
          </p:cNvPr>
          <p:cNvSpPr/>
          <p:nvPr/>
        </p:nvSpPr>
        <p:spPr>
          <a:xfrm>
            <a:off x="6286546" y="2235200"/>
            <a:ext cx="520654" cy="1320800"/>
          </a:xfrm>
          <a:custGeom>
            <a:avLst/>
            <a:gdLst>
              <a:gd name="connsiteX0" fmla="*/ 0 w 300000"/>
              <a:gd name="connsiteY0" fmla="*/ 0 h 450000"/>
              <a:gd name="connsiteX1" fmla="*/ 0 w 300000"/>
              <a:gd name="connsiteY1" fmla="*/ 450000 h 450000"/>
              <a:gd name="connsiteX2" fmla="*/ 300000 w 300000"/>
              <a:gd name="connsiteY2" fmla="*/ 450000 h 450000"/>
              <a:gd name="connsiteX3" fmla="*/ 300000 w 300000"/>
              <a:gd name="connsiteY3" fmla="*/ 37500 h 450000"/>
              <a:gd name="connsiteX4" fmla="*/ 262500 w 300000"/>
              <a:gd name="connsiteY4" fmla="*/ 0 h 450000"/>
              <a:gd name="connsiteX5" fmla="*/ 0 w 300000"/>
              <a:gd name="connsiteY5" fmla="*/ 0 h 4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000" h="450000">
                <a:moveTo>
                  <a:pt x="0" y="0"/>
                </a:moveTo>
                <a:lnTo>
                  <a:pt x="0" y="450000"/>
                </a:lnTo>
                <a:lnTo>
                  <a:pt x="300000" y="450000"/>
                </a:lnTo>
                <a:lnTo>
                  <a:pt x="300000" y="37500"/>
                </a:lnTo>
                <a:cubicBezTo>
                  <a:pt x="300000" y="16790"/>
                  <a:pt x="283210" y="0"/>
                  <a:pt x="2625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9E589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2ACE58-FBE8-4EB0-B933-5DBD7AB6DC7D}"/>
              </a:ext>
            </a:extLst>
          </p:cNvPr>
          <p:cNvSpPr/>
          <p:nvPr/>
        </p:nvSpPr>
        <p:spPr>
          <a:xfrm>
            <a:off x="8566077" y="3429000"/>
            <a:ext cx="295887" cy="721225"/>
          </a:xfrm>
          <a:custGeom>
            <a:avLst/>
            <a:gdLst>
              <a:gd name="connsiteX0" fmla="*/ 300000 w 300000"/>
              <a:gd name="connsiteY0" fmla="*/ 0 h 900000"/>
              <a:gd name="connsiteX1" fmla="*/ 300000 w 300000"/>
              <a:gd name="connsiteY1" fmla="*/ 900000 h 900000"/>
              <a:gd name="connsiteX2" fmla="*/ 0 w 300000"/>
              <a:gd name="connsiteY2" fmla="*/ 900000 h 900000"/>
              <a:gd name="connsiteX3" fmla="*/ 0 w 300000"/>
              <a:gd name="connsiteY3" fmla="*/ 0 h 900000"/>
              <a:gd name="connsiteX4" fmla="*/ 300000 w 300000"/>
              <a:gd name="connsiteY4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00" h="900000">
                <a:moveTo>
                  <a:pt x="300000" y="0"/>
                </a:moveTo>
                <a:lnTo>
                  <a:pt x="300000" y="900000"/>
                </a:lnTo>
                <a:lnTo>
                  <a:pt x="0" y="900000"/>
                </a:lnTo>
                <a:lnTo>
                  <a:pt x="0" y="0"/>
                </a:lnTo>
                <a:lnTo>
                  <a:pt x="300000" y="0"/>
                </a:lnTo>
                <a:close/>
              </a:path>
            </a:pathLst>
          </a:custGeom>
          <a:solidFill>
            <a:srgbClr val="AC820C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82C8C7-9EFD-4BAD-B840-87589E279554}"/>
              </a:ext>
            </a:extLst>
          </p:cNvPr>
          <p:cNvSpPr txBox="1"/>
          <p:nvPr/>
        </p:nvSpPr>
        <p:spPr>
          <a:xfrm>
            <a:off x="3292472" y="309788"/>
            <a:ext cx="52491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66713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5DFEA64-EFD4-48F2-B513-830930CB82A2}"/>
              </a:ext>
            </a:extLst>
          </p:cNvPr>
          <p:cNvSpPr/>
          <p:nvPr/>
        </p:nvSpPr>
        <p:spPr>
          <a:xfrm>
            <a:off x="5917069" y="2051754"/>
            <a:ext cx="1241932" cy="3498771"/>
          </a:xfrm>
          <a:custGeom>
            <a:avLst/>
            <a:gdLst>
              <a:gd name="connsiteX0" fmla="*/ 300000 w 300000"/>
              <a:gd name="connsiteY0" fmla="*/ 0 h 900000"/>
              <a:gd name="connsiteX1" fmla="*/ 300000 w 300000"/>
              <a:gd name="connsiteY1" fmla="*/ 900000 h 900000"/>
              <a:gd name="connsiteX2" fmla="*/ 0 w 300000"/>
              <a:gd name="connsiteY2" fmla="*/ 900000 h 900000"/>
              <a:gd name="connsiteX3" fmla="*/ 0 w 300000"/>
              <a:gd name="connsiteY3" fmla="*/ 0 h 900000"/>
              <a:gd name="connsiteX4" fmla="*/ 300000 w 300000"/>
              <a:gd name="connsiteY4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00" h="900000">
                <a:moveTo>
                  <a:pt x="300000" y="0"/>
                </a:moveTo>
                <a:lnTo>
                  <a:pt x="300000" y="900000"/>
                </a:lnTo>
                <a:lnTo>
                  <a:pt x="0" y="900000"/>
                </a:lnTo>
                <a:lnTo>
                  <a:pt x="0" y="0"/>
                </a:lnTo>
                <a:lnTo>
                  <a:pt x="300000" y="0"/>
                </a:lnTo>
                <a:close/>
              </a:path>
            </a:pathLst>
          </a:custGeom>
          <a:solidFill>
            <a:srgbClr val="E6AD10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68D10C9-807D-4C14-ACD2-0AE3F386ECD6}"/>
              </a:ext>
            </a:extLst>
          </p:cNvPr>
          <p:cNvSpPr/>
          <p:nvPr/>
        </p:nvSpPr>
        <p:spPr>
          <a:xfrm>
            <a:off x="5141867" y="2919400"/>
            <a:ext cx="1218267" cy="2631125"/>
          </a:xfrm>
          <a:custGeom>
            <a:avLst/>
            <a:gdLst>
              <a:gd name="connsiteX0" fmla="*/ 300000 w 300000"/>
              <a:gd name="connsiteY0" fmla="*/ 37500 h 675000"/>
              <a:gd name="connsiteX1" fmla="*/ 300000 w 300000"/>
              <a:gd name="connsiteY1" fmla="*/ 675000 h 675000"/>
              <a:gd name="connsiteX2" fmla="*/ 0 w 300000"/>
              <a:gd name="connsiteY2" fmla="*/ 675000 h 675000"/>
              <a:gd name="connsiteX3" fmla="*/ 0 w 300000"/>
              <a:gd name="connsiteY3" fmla="*/ 0 h 675000"/>
              <a:gd name="connsiteX4" fmla="*/ 262500 w 300000"/>
              <a:gd name="connsiteY4" fmla="*/ 0 h 675000"/>
              <a:gd name="connsiteX5" fmla="*/ 300000 w 300000"/>
              <a:gd name="connsiteY5" fmla="*/ 37500 h 6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000" h="675000">
                <a:moveTo>
                  <a:pt x="300000" y="37500"/>
                </a:moveTo>
                <a:lnTo>
                  <a:pt x="300000" y="675000"/>
                </a:lnTo>
                <a:lnTo>
                  <a:pt x="0" y="675000"/>
                </a:lnTo>
                <a:lnTo>
                  <a:pt x="0" y="0"/>
                </a:lnTo>
                <a:lnTo>
                  <a:pt x="262500" y="0"/>
                </a:lnTo>
                <a:cubicBezTo>
                  <a:pt x="283210" y="0"/>
                  <a:pt x="300000" y="16790"/>
                  <a:pt x="300000" y="37500"/>
                </a:cubicBezTo>
                <a:close/>
              </a:path>
            </a:pathLst>
          </a:custGeom>
          <a:solidFill>
            <a:srgbClr val="F6D751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4A2B11B-DDD5-45F0-8BEE-DE03CB3BD81B}"/>
              </a:ext>
            </a:extLst>
          </p:cNvPr>
          <p:cNvSpPr/>
          <p:nvPr/>
        </p:nvSpPr>
        <p:spPr>
          <a:xfrm>
            <a:off x="4346476" y="3798974"/>
            <a:ext cx="1237452" cy="1751552"/>
          </a:xfrm>
          <a:custGeom>
            <a:avLst/>
            <a:gdLst>
              <a:gd name="connsiteX0" fmla="*/ 0 w 300000"/>
              <a:gd name="connsiteY0" fmla="*/ 0 h 450000"/>
              <a:gd name="connsiteX1" fmla="*/ 0 w 300000"/>
              <a:gd name="connsiteY1" fmla="*/ 450000 h 450000"/>
              <a:gd name="connsiteX2" fmla="*/ 300000 w 300000"/>
              <a:gd name="connsiteY2" fmla="*/ 450000 h 450000"/>
              <a:gd name="connsiteX3" fmla="*/ 300000 w 300000"/>
              <a:gd name="connsiteY3" fmla="*/ 37500 h 450000"/>
              <a:gd name="connsiteX4" fmla="*/ 262500 w 300000"/>
              <a:gd name="connsiteY4" fmla="*/ 0 h 450000"/>
              <a:gd name="connsiteX5" fmla="*/ 0 w 300000"/>
              <a:gd name="connsiteY5" fmla="*/ 0 h 4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000" h="450000">
                <a:moveTo>
                  <a:pt x="0" y="0"/>
                </a:moveTo>
                <a:lnTo>
                  <a:pt x="0" y="450000"/>
                </a:lnTo>
                <a:lnTo>
                  <a:pt x="300000" y="450000"/>
                </a:lnTo>
                <a:lnTo>
                  <a:pt x="300000" y="37500"/>
                </a:lnTo>
                <a:cubicBezTo>
                  <a:pt x="300000" y="16790"/>
                  <a:pt x="283210" y="0"/>
                  <a:pt x="2625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9E589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433CEE-89BF-4DD1-B1B0-3DB155CC5C4E}"/>
              </a:ext>
            </a:extLst>
          </p:cNvPr>
          <p:cNvSpPr txBox="1"/>
          <p:nvPr/>
        </p:nvSpPr>
        <p:spPr>
          <a:xfrm>
            <a:off x="3292472" y="309788"/>
            <a:ext cx="52491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07617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5DFEA64-EFD4-48F2-B513-830930CB82A2}"/>
              </a:ext>
            </a:extLst>
          </p:cNvPr>
          <p:cNvSpPr/>
          <p:nvPr/>
        </p:nvSpPr>
        <p:spPr>
          <a:xfrm>
            <a:off x="2619618" y="1698766"/>
            <a:ext cx="1241932" cy="3460467"/>
          </a:xfrm>
          <a:custGeom>
            <a:avLst/>
            <a:gdLst>
              <a:gd name="connsiteX0" fmla="*/ 300000 w 300000"/>
              <a:gd name="connsiteY0" fmla="*/ 0 h 900000"/>
              <a:gd name="connsiteX1" fmla="*/ 300000 w 300000"/>
              <a:gd name="connsiteY1" fmla="*/ 900000 h 900000"/>
              <a:gd name="connsiteX2" fmla="*/ 0 w 300000"/>
              <a:gd name="connsiteY2" fmla="*/ 900000 h 900000"/>
              <a:gd name="connsiteX3" fmla="*/ 0 w 300000"/>
              <a:gd name="connsiteY3" fmla="*/ 0 h 900000"/>
              <a:gd name="connsiteX4" fmla="*/ 300000 w 300000"/>
              <a:gd name="connsiteY4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00" h="900000">
                <a:moveTo>
                  <a:pt x="300000" y="0"/>
                </a:moveTo>
                <a:lnTo>
                  <a:pt x="300000" y="900000"/>
                </a:lnTo>
                <a:lnTo>
                  <a:pt x="0" y="900000"/>
                </a:lnTo>
                <a:lnTo>
                  <a:pt x="0" y="0"/>
                </a:lnTo>
                <a:lnTo>
                  <a:pt x="300000" y="0"/>
                </a:lnTo>
                <a:close/>
              </a:path>
            </a:pathLst>
          </a:custGeom>
          <a:solidFill>
            <a:srgbClr val="E6AD10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68D10C9-807D-4C14-ACD2-0AE3F386ECD6}"/>
              </a:ext>
            </a:extLst>
          </p:cNvPr>
          <p:cNvSpPr/>
          <p:nvPr/>
        </p:nvSpPr>
        <p:spPr>
          <a:xfrm>
            <a:off x="1844416" y="2556913"/>
            <a:ext cx="1218267" cy="2602320"/>
          </a:xfrm>
          <a:custGeom>
            <a:avLst/>
            <a:gdLst>
              <a:gd name="connsiteX0" fmla="*/ 300000 w 300000"/>
              <a:gd name="connsiteY0" fmla="*/ 37500 h 675000"/>
              <a:gd name="connsiteX1" fmla="*/ 300000 w 300000"/>
              <a:gd name="connsiteY1" fmla="*/ 675000 h 675000"/>
              <a:gd name="connsiteX2" fmla="*/ 0 w 300000"/>
              <a:gd name="connsiteY2" fmla="*/ 675000 h 675000"/>
              <a:gd name="connsiteX3" fmla="*/ 0 w 300000"/>
              <a:gd name="connsiteY3" fmla="*/ 0 h 675000"/>
              <a:gd name="connsiteX4" fmla="*/ 262500 w 300000"/>
              <a:gd name="connsiteY4" fmla="*/ 0 h 675000"/>
              <a:gd name="connsiteX5" fmla="*/ 300000 w 300000"/>
              <a:gd name="connsiteY5" fmla="*/ 37500 h 6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000" h="675000">
                <a:moveTo>
                  <a:pt x="300000" y="37500"/>
                </a:moveTo>
                <a:lnTo>
                  <a:pt x="300000" y="675000"/>
                </a:lnTo>
                <a:lnTo>
                  <a:pt x="0" y="675000"/>
                </a:lnTo>
                <a:lnTo>
                  <a:pt x="0" y="0"/>
                </a:lnTo>
                <a:lnTo>
                  <a:pt x="262500" y="0"/>
                </a:lnTo>
                <a:cubicBezTo>
                  <a:pt x="283210" y="0"/>
                  <a:pt x="300000" y="16790"/>
                  <a:pt x="300000" y="37500"/>
                </a:cubicBezTo>
                <a:close/>
              </a:path>
            </a:pathLst>
          </a:custGeom>
          <a:solidFill>
            <a:srgbClr val="F6D751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4A2B11B-DDD5-45F0-8BEE-DE03CB3BD81B}"/>
              </a:ext>
            </a:extLst>
          </p:cNvPr>
          <p:cNvSpPr/>
          <p:nvPr/>
        </p:nvSpPr>
        <p:spPr>
          <a:xfrm>
            <a:off x="1049025" y="3426858"/>
            <a:ext cx="1237452" cy="1732376"/>
          </a:xfrm>
          <a:custGeom>
            <a:avLst/>
            <a:gdLst>
              <a:gd name="connsiteX0" fmla="*/ 0 w 300000"/>
              <a:gd name="connsiteY0" fmla="*/ 0 h 450000"/>
              <a:gd name="connsiteX1" fmla="*/ 0 w 300000"/>
              <a:gd name="connsiteY1" fmla="*/ 450000 h 450000"/>
              <a:gd name="connsiteX2" fmla="*/ 300000 w 300000"/>
              <a:gd name="connsiteY2" fmla="*/ 450000 h 450000"/>
              <a:gd name="connsiteX3" fmla="*/ 300000 w 300000"/>
              <a:gd name="connsiteY3" fmla="*/ 37500 h 450000"/>
              <a:gd name="connsiteX4" fmla="*/ 262500 w 300000"/>
              <a:gd name="connsiteY4" fmla="*/ 0 h 450000"/>
              <a:gd name="connsiteX5" fmla="*/ 0 w 300000"/>
              <a:gd name="connsiteY5" fmla="*/ 0 h 4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000" h="450000">
                <a:moveTo>
                  <a:pt x="0" y="0"/>
                </a:moveTo>
                <a:lnTo>
                  <a:pt x="0" y="450000"/>
                </a:lnTo>
                <a:lnTo>
                  <a:pt x="300000" y="450000"/>
                </a:lnTo>
                <a:lnTo>
                  <a:pt x="300000" y="37500"/>
                </a:lnTo>
                <a:cubicBezTo>
                  <a:pt x="300000" y="16790"/>
                  <a:pt x="283210" y="0"/>
                  <a:pt x="2625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9E589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B17D4965-6A13-404E-96B5-7509CA429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819" y="2197356"/>
            <a:ext cx="2815802" cy="261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aphic 5">
            <a:extLst>
              <a:ext uri="{FF2B5EF4-FFF2-40B4-BE49-F238E27FC236}">
                <a16:creationId xmlns:a16="http://schemas.microsoft.com/office/drawing/2014/main" id="{7E3044A0-FC2E-453D-B915-A42FEAC69EF1}"/>
              </a:ext>
            </a:extLst>
          </p:cNvPr>
          <p:cNvGrpSpPr/>
          <p:nvPr/>
        </p:nvGrpSpPr>
        <p:grpSpPr>
          <a:xfrm>
            <a:off x="7513904" y="1949113"/>
            <a:ext cx="3800540" cy="3054965"/>
            <a:chOff x="6868910" y="2584658"/>
            <a:chExt cx="2088431" cy="16024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7B1C77F-9D77-4892-A8E4-3DD9CEB90C96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32B0E8-CCD1-4CD0-8730-C7493AC0FD73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910E07E-D08A-4DE5-9EE7-7D89D9EB517D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B3116A7-6097-4ECF-91A6-BBF4B6B07A1D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AF3DEC-5C6D-4C31-935E-E6E54436D6F1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FB6F0C3-929C-4EA4-BE8A-2E58A03FD80F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2663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C0BC3402-F2C7-4010-B86C-CDCFA6D69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239" y="2197356"/>
            <a:ext cx="2815802" cy="261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5DFEA64-EFD4-48F2-B513-830930CB82A2}"/>
              </a:ext>
            </a:extLst>
          </p:cNvPr>
          <p:cNvSpPr/>
          <p:nvPr/>
        </p:nvSpPr>
        <p:spPr>
          <a:xfrm>
            <a:off x="1944207" y="1398611"/>
            <a:ext cx="1241932" cy="3498771"/>
          </a:xfrm>
          <a:custGeom>
            <a:avLst/>
            <a:gdLst>
              <a:gd name="connsiteX0" fmla="*/ 300000 w 300000"/>
              <a:gd name="connsiteY0" fmla="*/ 0 h 900000"/>
              <a:gd name="connsiteX1" fmla="*/ 300000 w 300000"/>
              <a:gd name="connsiteY1" fmla="*/ 900000 h 900000"/>
              <a:gd name="connsiteX2" fmla="*/ 0 w 300000"/>
              <a:gd name="connsiteY2" fmla="*/ 900000 h 900000"/>
              <a:gd name="connsiteX3" fmla="*/ 0 w 300000"/>
              <a:gd name="connsiteY3" fmla="*/ 0 h 900000"/>
              <a:gd name="connsiteX4" fmla="*/ 300000 w 300000"/>
              <a:gd name="connsiteY4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00" h="900000">
                <a:moveTo>
                  <a:pt x="300000" y="0"/>
                </a:moveTo>
                <a:lnTo>
                  <a:pt x="300000" y="900000"/>
                </a:lnTo>
                <a:lnTo>
                  <a:pt x="0" y="900000"/>
                </a:lnTo>
                <a:lnTo>
                  <a:pt x="0" y="0"/>
                </a:lnTo>
                <a:lnTo>
                  <a:pt x="300000" y="0"/>
                </a:lnTo>
                <a:close/>
              </a:path>
            </a:pathLst>
          </a:custGeom>
          <a:solidFill>
            <a:srgbClr val="E6AD10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68D10C9-807D-4C14-ACD2-0AE3F386ECD6}"/>
              </a:ext>
            </a:extLst>
          </p:cNvPr>
          <p:cNvSpPr/>
          <p:nvPr/>
        </p:nvSpPr>
        <p:spPr>
          <a:xfrm>
            <a:off x="1169005" y="2266257"/>
            <a:ext cx="1218267" cy="2631125"/>
          </a:xfrm>
          <a:custGeom>
            <a:avLst/>
            <a:gdLst>
              <a:gd name="connsiteX0" fmla="*/ 300000 w 300000"/>
              <a:gd name="connsiteY0" fmla="*/ 37500 h 675000"/>
              <a:gd name="connsiteX1" fmla="*/ 300000 w 300000"/>
              <a:gd name="connsiteY1" fmla="*/ 675000 h 675000"/>
              <a:gd name="connsiteX2" fmla="*/ 0 w 300000"/>
              <a:gd name="connsiteY2" fmla="*/ 675000 h 675000"/>
              <a:gd name="connsiteX3" fmla="*/ 0 w 300000"/>
              <a:gd name="connsiteY3" fmla="*/ 0 h 675000"/>
              <a:gd name="connsiteX4" fmla="*/ 262500 w 300000"/>
              <a:gd name="connsiteY4" fmla="*/ 0 h 675000"/>
              <a:gd name="connsiteX5" fmla="*/ 300000 w 300000"/>
              <a:gd name="connsiteY5" fmla="*/ 37500 h 6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000" h="675000">
                <a:moveTo>
                  <a:pt x="300000" y="37500"/>
                </a:moveTo>
                <a:lnTo>
                  <a:pt x="300000" y="675000"/>
                </a:lnTo>
                <a:lnTo>
                  <a:pt x="0" y="675000"/>
                </a:lnTo>
                <a:lnTo>
                  <a:pt x="0" y="0"/>
                </a:lnTo>
                <a:lnTo>
                  <a:pt x="262500" y="0"/>
                </a:lnTo>
                <a:cubicBezTo>
                  <a:pt x="283210" y="0"/>
                  <a:pt x="300000" y="16790"/>
                  <a:pt x="300000" y="37500"/>
                </a:cubicBezTo>
                <a:close/>
              </a:path>
            </a:pathLst>
          </a:custGeom>
          <a:solidFill>
            <a:srgbClr val="F6D751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4A2B11B-DDD5-45F0-8BEE-DE03CB3BD81B}"/>
              </a:ext>
            </a:extLst>
          </p:cNvPr>
          <p:cNvSpPr/>
          <p:nvPr/>
        </p:nvSpPr>
        <p:spPr>
          <a:xfrm>
            <a:off x="373614" y="3145831"/>
            <a:ext cx="1237452" cy="1751552"/>
          </a:xfrm>
          <a:custGeom>
            <a:avLst/>
            <a:gdLst>
              <a:gd name="connsiteX0" fmla="*/ 0 w 300000"/>
              <a:gd name="connsiteY0" fmla="*/ 0 h 450000"/>
              <a:gd name="connsiteX1" fmla="*/ 0 w 300000"/>
              <a:gd name="connsiteY1" fmla="*/ 450000 h 450000"/>
              <a:gd name="connsiteX2" fmla="*/ 300000 w 300000"/>
              <a:gd name="connsiteY2" fmla="*/ 450000 h 450000"/>
              <a:gd name="connsiteX3" fmla="*/ 300000 w 300000"/>
              <a:gd name="connsiteY3" fmla="*/ 37500 h 450000"/>
              <a:gd name="connsiteX4" fmla="*/ 262500 w 300000"/>
              <a:gd name="connsiteY4" fmla="*/ 0 h 450000"/>
              <a:gd name="connsiteX5" fmla="*/ 0 w 300000"/>
              <a:gd name="connsiteY5" fmla="*/ 0 h 4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000" h="450000">
                <a:moveTo>
                  <a:pt x="0" y="0"/>
                </a:moveTo>
                <a:lnTo>
                  <a:pt x="0" y="450000"/>
                </a:lnTo>
                <a:lnTo>
                  <a:pt x="300000" y="450000"/>
                </a:lnTo>
                <a:lnTo>
                  <a:pt x="300000" y="37500"/>
                </a:lnTo>
                <a:cubicBezTo>
                  <a:pt x="300000" y="16790"/>
                  <a:pt x="283210" y="0"/>
                  <a:pt x="2625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9E589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25514-4CB0-4C4B-A329-94AE23B540CB}"/>
              </a:ext>
            </a:extLst>
          </p:cNvPr>
          <p:cNvSpPr txBox="1"/>
          <p:nvPr/>
        </p:nvSpPr>
        <p:spPr>
          <a:xfrm>
            <a:off x="3182663" y="2624830"/>
            <a:ext cx="5076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TITANIC!</a:t>
            </a:r>
          </a:p>
        </p:txBody>
      </p:sp>
      <p:grpSp>
        <p:nvGrpSpPr>
          <p:cNvPr id="8" name="Graphic 5">
            <a:extLst>
              <a:ext uri="{FF2B5EF4-FFF2-40B4-BE49-F238E27FC236}">
                <a16:creationId xmlns:a16="http://schemas.microsoft.com/office/drawing/2014/main" id="{2A4711F6-2C68-4A9D-89EC-57465174B409}"/>
              </a:ext>
            </a:extLst>
          </p:cNvPr>
          <p:cNvGrpSpPr/>
          <p:nvPr/>
        </p:nvGrpSpPr>
        <p:grpSpPr>
          <a:xfrm>
            <a:off x="8258934" y="1757915"/>
            <a:ext cx="3707842" cy="3059033"/>
            <a:chOff x="6868910" y="2584658"/>
            <a:chExt cx="2088431" cy="160244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B4E425-23CC-4F03-A2E2-3D228167DCCA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E9D0736-7679-4A34-8421-CB53610C3073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9A9C28-B226-412A-B8CC-CB0FBCC6BD47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355C39F-17AE-465A-AD8D-ABAF53EF2E90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D21D437-7C0F-4F64-BC2F-C0E2DDE218D0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C6BC28-9267-48C6-AFF2-DE1F2A77B08A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2240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arge ship in the water&#10;&#10;Description automatically generated with low confidence">
            <a:extLst>
              <a:ext uri="{FF2B5EF4-FFF2-40B4-BE49-F238E27FC236}">
                <a16:creationId xmlns:a16="http://schemas.microsoft.com/office/drawing/2014/main" id="{39CDDFEE-7577-4C67-9027-CF3A890E9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1" y="0"/>
            <a:ext cx="12107917" cy="6858000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85DFEA64-EFD4-48F2-B513-830930CB82A2}"/>
              </a:ext>
            </a:extLst>
          </p:cNvPr>
          <p:cNvSpPr/>
          <p:nvPr/>
        </p:nvSpPr>
        <p:spPr>
          <a:xfrm>
            <a:off x="8036301" y="3111567"/>
            <a:ext cx="295887" cy="848225"/>
          </a:xfrm>
          <a:custGeom>
            <a:avLst/>
            <a:gdLst>
              <a:gd name="connsiteX0" fmla="*/ 300000 w 300000"/>
              <a:gd name="connsiteY0" fmla="*/ 0 h 900000"/>
              <a:gd name="connsiteX1" fmla="*/ 300000 w 300000"/>
              <a:gd name="connsiteY1" fmla="*/ 900000 h 900000"/>
              <a:gd name="connsiteX2" fmla="*/ 0 w 300000"/>
              <a:gd name="connsiteY2" fmla="*/ 900000 h 900000"/>
              <a:gd name="connsiteX3" fmla="*/ 0 w 300000"/>
              <a:gd name="connsiteY3" fmla="*/ 0 h 900000"/>
              <a:gd name="connsiteX4" fmla="*/ 300000 w 300000"/>
              <a:gd name="connsiteY4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00" h="900000">
                <a:moveTo>
                  <a:pt x="300000" y="0"/>
                </a:moveTo>
                <a:lnTo>
                  <a:pt x="300000" y="900000"/>
                </a:lnTo>
                <a:lnTo>
                  <a:pt x="0" y="900000"/>
                </a:lnTo>
                <a:lnTo>
                  <a:pt x="0" y="0"/>
                </a:lnTo>
                <a:lnTo>
                  <a:pt x="300000" y="0"/>
                </a:lnTo>
                <a:close/>
              </a:path>
            </a:pathLst>
          </a:custGeom>
          <a:solidFill>
            <a:srgbClr val="E6AD10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68D10C9-807D-4C14-ACD2-0AE3F386ECD6}"/>
              </a:ext>
            </a:extLst>
          </p:cNvPr>
          <p:cNvSpPr/>
          <p:nvPr/>
        </p:nvSpPr>
        <p:spPr>
          <a:xfrm>
            <a:off x="7264401" y="2712720"/>
            <a:ext cx="392443" cy="944880"/>
          </a:xfrm>
          <a:custGeom>
            <a:avLst/>
            <a:gdLst>
              <a:gd name="connsiteX0" fmla="*/ 300000 w 300000"/>
              <a:gd name="connsiteY0" fmla="*/ 37500 h 675000"/>
              <a:gd name="connsiteX1" fmla="*/ 300000 w 300000"/>
              <a:gd name="connsiteY1" fmla="*/ 675000 h 675000"/>
              <a:gd name="connsiteX2" fmla="*/ 0 w 300000"/>
              <a:gd name="connsiteY2" fmla="*/ 675000 h 675000"/>
              <a:gd name="connsiteX3" fmla="*/ 0 w 300000"/>
              <a:gd name="connsiteY3" fmla="*/ 0 h 675000"/>
              <a:gd name="connsiteX4" fmla="*/ 262500 w 300000"/>
              <a:gd name="connsiteY4" fmla="*/ 0 h 675000"/>
              <a:gd name="connsiteX5" fmla="*/ 300000 w 300000"/>
              <a:gd name="connsiteY5" fmla="*/ 37500 h 6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000" h="675000">
                <a:moveTo>
                  <a:pt x="300000" y="37500"/>
                </a:moveTo>
                <a:lnTo>
                  <a:pt x="300000" y="675000"/>
                </a:lnTo>
                <a:lnTo>
                  <a:pt x="0" y="675000"/>
                </a:lnTo>
                <a:lnTo>
                  <a:pt x="0" y="0"/>
                </a:lnTo>
                <a:lnTo>
                  <a:pt x="262500" y="0"/>
                </a:lnTo>
                <a:cubicBezTo>
                  <a:pt x="283210" y="0"/>
                  <a:pt x="300000" y="16790"/>
                  <a:pt x="300000" y="37500"/>
                </a:cubicBezTo>
                <a:close/>
              </a:path>
            </a:pathLst>
          </a:custGeom>
          <a:solidFill>
            <a:srgbClr val="F6D751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4A2B11B-DDD5-45F0-8BEE-DE03CB3BD81B}"/>
              </a:ext>
            </a:extLst>
          </p:cNvPr>
          <p:cNvSpPr/>
          <p:nvPr/>
        </p:nvSpPr>
        <p:spPr>
          <a:xfrm>
            <a:off x="6250075" y="2235200"/>
            <a:ext cx="503383" cy="1320800"/>
          </a:xfrm>
          <a:custGeom>
            <a:avLst/>
            <a:gdLst>
              <a:gd name="connsiteX0" fmla="*/ 0 w 300000"/>
              <a:gd name="connsiteY0" fmla="*/ 0 h 450000"/>
              <a:gd name="connsiteX1" fmla="*/ 0 w 300000"/>
              <a:gd name="connsiteY1" fmla="*/ 450000 h 450000"/>
              <a:gd name="connsiteX2" fmla="*/ 300000 w 300000"/>
              <a:gd name="connsiteY2" fmla="*/ 450000 h 450000"/>
              <a:gd name="connsiteX3" fmla="*/ 300000 w 300000"/>
              <a:gd name="connsiteY3" fmla="*/ 37500 h 450000"/>
              <a:gd name="connsiteX4" fmla="*/ 262500 w 300000"/>
              <a:gd name="connsiteY4" fmla="*/ 0 h 450000"/>
              <a:gd name="connsiteX5" fmla="*/ 0 w 300000"/>
              <a:gd name="connsiteY5" fmla="*/ 0 h 45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0000" h="450000">
                <a:moveTo>
                  <a:pt x="0" y="0"/>
                </a:moveTo>
                <a:lnTo>
                  <a:pt x="0" y="450000"/>
                </a:lnTo>
                <a:lnTo>
                  <a:pt x="300000" y="450000"/>
                </a:lnTo>
                <a:lnTo>
                  <a:pt x="300000" y="37500"/>
                </a:lnTo>
                <a:cubicBezTo>
                  <a:pt x="300000" y="16790"/>
                  <a:pt x="283210" y="0"/>
                  <a:pt x="2625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9E589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2ACE58-FBE8-4EB0-B933-5DBD7AB6DC7D}"/>
              </a:ext>
            </a:extLst>
          </p:cNvPr>
          <p:cNvSpPr/>
          <p:nvPr/>
        </p:nvSpPr>
        <p:spPr>
          <a:xfrm>
            <a:off x="8566077" y="3429000"/>
            <a:ext cx="295887" cy="721225"/>
          </a:xfrm>
          <a:custGeom>
            <a:avLst/>
            <a:gdLst>
              <a:gd name="connsiteX0" fmla="*/ 300000 w 300000"/>
              <a:gd name="connsiteY0" fmla="*/ 0 h 900000"/>
              <a:gd name="connsiteX1" fmla="*/ 300000 w 300000"/>
              <a:gd name="connsiteY1" fmla="*/ 900000 h 900000"/>
              <a:gd name="connsiteX2" fmla="*/ 0 w 300000"/>
              <a:gd name="connsiteY2" fmla="*/ 900000 h 900000"/>
              <a:gd name="connsiteX3" fmla="*/ 0 w 300000"/>
              <a:gd name="connsiteY3" fmla="*/ 0 h 900000"/>
              <a:gd name="connsiteX4" fmla="*/ 300000 w 300000"/>
              <a:gd name="connsiteY4" fmla="*/ 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00" h="900000">
                <a:moveTo>
                  <a:pt x="300000" y="0"/>
                </a:moveTo>
                <a:lnTo>
                  <a:pt x="300000" y="900000"/>
                </a:lnTo>
                <a:lnTo>
                  <a:pt x="0" y="900000"/>
                </a:lnTo>
                <a:lnTo>
                  <a:pt x="0" y="0"/>
                </a:lnTo>
                <a:lnTo>
                  <a:pt x="300000" y="0"/>
                </a:lnTo>
                <a:close/>
              </a:path>
            </a:pathLst>
          </a:custGeom>
          <a:solidFill>
            <a:srgbClr val="AC820C"/>
          </a:solidFill>
          <a:ln w="932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584F86-BC48-4027-8413-885C355EEA45}"/>
              </a:ext>
            </a:extLst>
          </p:cNvPr>
          <p:cNvSpPr txBox="1"/>
          <p:nvPr/>
        </p:nvSpPr>
        <p:spPr>
          <a:xfrm rot="579897">
            <a:off x="4055217" y="3866831"/>
            <a:ext cx="1808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TITANIC!</a:t>
            </a:r>
          </a:p>
        </p:txBody>
      </p:sp>
      <p:grpSp>
        <p:nvGrpSpPr>
          <p:cNvPr id="19" name="Graphic 5">
            <a:extLst>
              <a:ext uri="{FF2B5EF4-FFF2-40B4-BE49-F238E27FC236}">
                <a16:creationId xmlns:a16="http://schemas.microsoft.com/office/drawing/2014/main" id="{E38EDE0F-52E6-4ED8-92C1-47B77C7B10B3}"/>
              </a:ext>
            </a:extLst>
          </p:cNvPr>
          <p:cNvGrpSpPr/>
          <p:nvPr/>
        </p:nvGrpSpPr>
        <p:grpSpPr>
          <a:xfrm>
            <a:off x="2973501" y="4150225"/>
            <a:ext cx="412793" cy="339900"/>
            <a:chOff x="6868910" y="2584658"/>
            <a:chExt cx="2088431" cy="1602440"/>
          </a:xfrm>
          <a:gradFill flip="none" rotWithShape="1">
            <a:gsLst>
              <a:gs pos="2000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84000">
                <a:schemeClr val="bg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D7BF206-13C8-4CB6-AA66-5AB45E08225D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FA6B1D0-D7B8-471C-AEE6-4A1C79186C90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85594D6-9994-4D78-937E-36D9829B816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65C5F8E-6EBC-4A7F-AAC0-1B0E9ED45032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8607608-F96B-4C1A-B327-F6B15A59F3E9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CC613F0-F203-4CDE-B07E-3042F49CA9F3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grpFill/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8286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4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bbW/bOBL+K4aARXcB74KkKJLqtzZt7w5t2lzSbXFY7IchOU7UKJJPkpP6gvz3G0pOmzh+UZw4aXcLFC7El+HDmeG8kTmPfFaPc5i+hROMnkbPy/L4BKrjQRwNo+J6m1GpQCMESJ5qCQr5aESjynGTlUUdPT2PGqgOsfmQ1RPIA0Fq/CPiOpaaC8Y8R5YIy5S20Z/DCPJ8Dw7DmBHkNQ6jMVZ1WUCe/Q87EtTVVBO8GEb4eZyXFYSFDhpoMCx2SsPpmwDy3wJacE12igfomq51H8dl1cy+vQNlADTQ4szGzGgvaE7d9bbg148Pi7bAdsqigawgAKEtdeCl1WiVt9ICk1onoX2U5c1siJ2+/DyuiBvnl0x91XYShGY6Dt87tKvDssoc5NTYTQ0zP1zuUgyjV1V50tKYCaukkS+LJmum9PFuHOBPiqzJiKfD6H1Ll10Qpz8eYYXtRALus44/59G/2t8ADOu640I7JJ+czPWEr4NyUjncx9HXjxbCBYlnrypJeC2MIJ5JTa207gfIJ60OENk3GW2I9ha2FJpp6JN3YyyehKF/XtBPJ+YrK/ZCsmT/y1ANo6PybKdC4raPnvKL4fliAWwPCeRYDwjPId6Aw67AeeZPoXDUOo9lF6GeVNgXTLfeC2hgHsk+nmIxwUGQwgIoQR51Vhzms8P4Vfs7zYpGk6LAwKvSfqJDE/ScppSVx+r5tFWlF1l1eRr5cA7t1lgaFK8zBTTk05XzPRPwtL+Wb7J8UOVhZFLuE4GeacGMpF+BvKdJEMbxEVPKjnQqjeYmlclXM7GPOYS9vQhG8I52YjrYIeiFh2rw80zwg3fFL71sx3NszhAXMPCO5uMrjkG7xdD9pjwjlSonhQ9zQ/PBGBYsEXqeeX+z4215FpSTSD07ITJN9PRXRZvMTvB3YgOxLHTNff4+Ht/7onz1ovdqBJcJtwe/H9JC3hJmWQz+gzR2lxzw0SPbz2tGYXCJ8FfCtjv4abBzBMWjm/iFEDex9Wc0sqIwLadtVc1D2/w7Ksl2PcIdwXX+wqcUG3PHEyEco2AzVakM660Uip3F5W/hNDuEpqyuyyXQlUooNC4WxkomEmMt8LV0x+TJVtCMjSGywEDEkjlJVI1c7tvu3XYQT/3ENfP83YMKi2Yw6x20nm/V4ds+oL5IHi7S+1guCvQeK+Yc/Pxv0rlslKH/ZRObNM5Oy+Y92Bzn7dHCw75fnt0iwdlQ3bajO7OoAIr6Mv/tdlKVeZdit3sjK5cTe/Ou778TrKa0XNs/o/fbItQ0LasJdQ7jOnA+ZNzU5LHF+BqnW+dai2Avo2zCXyb8y/D3AH6dEg2qyrIJ4C63dJmVFpM8H0buKMt9FSLZP24OWZK3HmB1mjmsn1yCf18ekp5+WbO16iQyaVJmvHJxjOAFk9qwnklAyhJpuUsEY0xyhqlO1LJawV1s1zPnQmw6eI9VlTXBFS6W2PX+7QeIM1yL0ngclFXQoNOMTNU3ZM4eyNss4cxOaFwgnj55fJaT7u7CuJcZvUPMtBZ6FwtpZDp2iZUavDTeGqPY2pilwc+NLT/fjFaAe+ulV4YzbSHRiWR+LbX6CMZ4k5ZXzCYm1S61cWLRKyHdprSUEcxiAiidMVozEQvYlBYkwJxBZmKpmE8NmjTelFY6SmJlY+NjzpiQ1mmT9jRaFoQF7XSqOVqrUx+T4H5ULu65iCDkj9LFrUsX306q/V2VU9b6juNx1rMYIOaLAbfk/MoS7KuS1oG6GfzUpvtt8IXCMGU550liHPexQ1ybpS5Vk3ssFz/PoTj+huKWu6ZhN1Qg0GBWmISCX0yRgbEJp0h2rUfKTkIJ/aZ3Ax/8CViuuBMu5p6t8EjfT1L9ADq1mfBiZVILPEGMwXmlY2/iniGAT4U0iQHnFGNOGgbAtx0CPKrX36qr5+Lv4+qXMvbxXPpOXtbYupTHcuLziO7ZWbc5DTo/ggR5jOiMVxDr9TnNEkuNOkm0MhYARCogVcZsbPURPANEzgylbpyomnR9frSMlhpRDik8k8LL2HAj2fo9Qhu4PJ80DUntBsmFj1r62UhlmAUzcoJ5yRSTRqLcyjuQ6eDdWYH97ONW3oLsQkHyqK7U+da9CNk5qrJ68JHcfVdbWzLsJR39cMN2nK0ctpu5I8B88Lo8hbw+nq4cvHeU5dl4cIAQ7lRW04XKDfbxcEI9W3i/cim31dx8aJu0EFPb+C1dcaytxD12YLjWSudZgQcNuGP0nbB2yhNb3ube9a6pVt+tbftetc8pmF2feqdBgfWOGyWFsDzVa1OEH1eS3+wh+V5z4eVXktt5InErxQtc3f7Sc2suMxHf+W3s7NF0mH1S+iD6o8z71vWEMCA1OjVWOcPCXQam1j+kOVp7qbf8Nm+rd1Z3uGXscfbqPHN4/blKdILVYWsifDj4gdnjbtFQQ/kiu/N2c+H/RcHeC5rhy7P2ofJlcXGhSl+5NN4+ezq/F/MYdMooi3ACFWdpLDa+kEqkTUbaMam9A2694Mn6p0JLr90kR2NjzqSyUgDH2MfwwyPf1iP/hZX+di9EWp1ySBm30UlsAbUyyvhEbK6h2o+0IBsdW20cE4r+qbXUVhcFYmGdTohS6gwwQdbfb1xLkSPn6PCMEouAiRGevMgd4ek4tTzRQisWo/UGBFtfnllNEmXiQPNRakSqmWZxnKi1x/zeK+LTwZcLoGf+06RuTvDmM4NlQ+7zxB1i0R2lG4fuayGnX0lntKyks2gbfQo8lEWOocrq+a/XWagds2H0BkdNbyF8qfmM+rJ5Pzs8apaYG/bii5lpI8YlhquYEKMzR8lx1awxYB3FYS9bd9CKe3uW7l70tGXNcP7Pz/5RlZNxiy5G5ZQXTHmrubPCQ3e2s/qfXWDa/ZFd65mdtpo56xynOQlT6BaMvPoy7jxKNOoEmUxUIjj3hiaqReTbQIIrMYLYaB87h0xAGsvFYy8Wn6Jy0tRjcLgHBS5Qg/YlpEe/Rq7tIlf06v9Ywdkv6jgAAA==&quot;"/>
    <we:property name="creatorTenantId" value="&quot;72f988bf-86f1-41af-91ab-2d7cd011db47&quot;"/>
    <we:property name="datasetId" value="&quot;ec948c49-df75-4315-9e58-2cfcc27dafcf&quot;"/>
    <we:property name="embedUrl" value="&quot;/reportEmbed?reportId=5344d9fc-36c2-4f20-b113-1668a709ba6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bbW/bOBL+K4KAoruA98AXiaT6rU3bu8M2bS/pbnFY5MOQHMdqZEmQ5KS5ov/9RpKbNI5tuU4cd3ebD4FFUsPhcGYePiT1KfRpXWZw+RqmGD4JnxXF2RSqs0CGozC/WSa0RHAqUdIkYx6ZhDFDrYqySYu8Dp98ChuoTrH5Pa1nkLUCqfCPk1EIWfYWTtunMWQ1jsISq7rIIUv/h31jqmqqGX4ehfixzIoKWpHHDTTYij2n5vRMqvB/tHqBa9JzPEbX9KVHWBZVM3/2DpQB0KC0ZVYyo72gd+q+tlNzuH3baafYQZE3kOakQFuGUexA83FiRKKZZlLGqi0fp1kzb2IvX3wsKxo3WeOybM331J9D7tCH3eAqrPuxfAoPimw27X69uFF+XMwqh0c47qryJm0uScybslV6ltNT8LKo0EHdBE/9h1ndTDFvws9kvLdVQabtmq9qMikuDiokw/rwCft8QiV1mp9m83m4Hvi7Xvk6Sx1W7SzbD2SvbohTpFluf5wiGaZ9iQZb9l2nWF8b5Oav37/MohiFL6ti2r02d7sx9bDxSEdhrxypPwrfT7DCThRNlU+bK9tOS6jSevHp1zRvBz4KX+G42XgS+odOzw3NfJSeTjr5r9KmtxEZALJZK4Q9pyb0d9L9G4UeGlhiw3xGhk4dRUHVScLOr9ZIHIXTwuNA08fH3XQ/vlLhSzjRoD58FSNd+3pu2Af305NuOFomlsdaaMUkWm9AMNb2tdZjoRvDs1nTkJZf+20nMho7Fyk7ji0CxkZ4TOwdRUphnY4VE4kzwIRh6N2gyHRKCfG2LO3HWljlpNXGMUFClbqjeg41F0bH0gJqZZTxsRgU2eDHxhYfl9iPo7GSM7JhJICj9BIGM+ABpZvTgnyZerpbEiTH8TN3y4neQkV+E8xrgy6p3E52owdUaL0md0u7K/LFJsH/nN7wxUW+u/D/phnqwzyObDzWjkWasJhbL3jMt/dQySVoWpoo5gQqzhIphsOxnkC5JBwxMToxFI8U1IxWP4n1+gG9/alzxYys9g6rKm2K6nLRqjcrdu/tgwrNp3mdXn9h39/GPH0IeO9oAQrWO25UJITlyUM62l8krY6G19yHCPWswk31OIYM6+B563QLqhzhOeYzDN7T69+HJm9KzIOf/kOBlI5T9D9vE3tlel4078BmC8mQHiqP1bPLzv+ep9UX7sVHC9rv0PFaq+6+64U+T1YkiaPiYufwONrNmPqUw7WMaGXImOfIYmEZ8d/VKWe+FfCyq1SGWTBjJ5iPCGcjE2FE/rI0C2zG/4pV/O/NRd5hwTDj+/eClb5hdq7oXbFouUPIaZ1eXVludA0OfyxHmYMJ8czgPVr7uHthRbMXlBWCgwmcpWubHaZuApgFvxbnkNVnl2sbv52kWVoGxwjtbs16uVC54AhPZ1TTNTzpEPH+dij6eVtvzYcAkkGdusLvCVDaNP6dqLIc2wZBJEtzPG7AnaHvJ+ugmNqCnL1qNkQVsZjadzS0ldl97oCXd9z/2CQKWnPO92CvV7LhJPW+84M2JtXYKCY8i4SPpOEmYsOMZv2mAIJngMiZUYZzrYxJYFDkij0L1HFMEiwAiERAQsKGd2lWyPLo/Bhi5BLRGa9A6q33UqQyiQUeI0pwXmnpjdwQ4HwiIhMbcE4x5iLDAPg1wB1hBq3PPG+3p++McAfkq7mHzUDuGTYXiEt88Y441w2lLXtVXFBAEovx7Qtt8XEJS+S2NU+9v13xurjoJmAUPp22ZCh88gsnc7xLp/gbjZds09YtPP5Wlvff6/pO7xnvrmZxlWG/zqH8QbP5QVbUGDzaA+CuMsp/EargsMibyTbwclamt4MdgJax1oLlijvhJPcsGSTQ+0bSDbxgW+O3+yILujzLID+7N4MzK0ycMIMJMjA25rHYOusjCsOU5ZzHsXHcS4e4/eQ9gMn+rPR+6Uwm41gqK42XnDERWafNmtC5gZMWhAXtdKLb4NOJl4rtGieDn+YjDt7kP+8VNK/1CHaKnyL6++DnzdndwOD7w9UbmSP4osT+UHYj0xV5cM/ouzMStzYzXx0bPwqv9vJjYM4gMzJSzCcGTSIHEWnFwY8yglmMASNnjNZMSDHMj1bI8orZ2CTaJVbGFr0S0dYHUsC99ZEn0sa0hVjHEfPbytLtkZaLbaTBR8ZbQyRzUNbKYzds7wMRY3NSErkULNI9C9wARRIWR5Y7WkAwFnGGiY7Vqu3E/Z5e8V2eqi1q011/Coqq3RU+TymXfUcLkYc9b7yVzNrC7Q4XyR0z9IdQLiax+94GGlS934WXxkRKAAMhI+YiEdPz4NL3x8HfdxAGf5eDv72dfvUBQtGh0DgpjI0YhQdx/OHLISXRzNdwnp4CpfEliJxwZNwRZRWOMaMTlUSDMu38FuwauSbhPhbomRbMRPRfIN8QAwXx3jFTyo51EhnNTRLFP5jUfXMa9YNIfTOR+hOQlr2zvuAX0u0weNSe6Oan+0aoTYnpIChcUMtqDFn2LWd3d7yWcW9OsuuzvTsp12Nb4oh5WY1WeRtZIM6k4w3xYifXLVqevberFi3dmdWbXbJoVzw7uLawZJ/hSquHTZDLNOninfTZe34ZIILDHGyW55g9dDoZNOluE8Zg993XIKPFz47+WRWzstMi5kqMQRrtpXPIBCSyW7Sm9b/6uwL9x1Xtkpk7bTVz1jmunIqZQrek5Sh0kzTzVb+eizXqGFkUq1hw7g29qJaJ70grUq0XjNKW5s4KD/13Gbfbfl5+i7eYNXUJDt9Cjktu85LfQu7Rz3+vutHbdfLVpzT/B1Tz17jMNgAA&quot;"/>
    <we:property name="isFiltersActionButtonVisible" value="true"/>
    <we:property name="isFooterCollapsed" value="true"/>
    <we:property name="lastRefreshTime" value="&quot;3/9/22, 7:05 PM&quot;"/>
    <we:property name="pageDisplayName" value="&quot;Overview&quot;"/>
    <we:property name="reportEmbeddedTime" value="&quot;2022-03-04T16:31:18.598Z&quot;"/>
    <we:property name="reportName" value="&quot;Dataverse to Azure Synapse Link - Example Sales Report&quot;"/>
    <we:property name="reportState" value="&quot;CONNECTED&quot;"/>
    <we:property name="reportUrl" value="&quot;/links/VqLNZ_2dvY?ctid=72f988bf-86f1-41af-91ab-2d7cd011db47&amp;pbi_source=linkShare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2805</Words>
  <Application>Microsoft Office PowerPoint</Application>
  <PresentationFormat>Widescreen</PresentationFormat>
  <Paragraphs>425</Paragraphs>
  <Slides>56</Slides>
  <Notes>11</Notes>
  <HiddenSlides>4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Dynamics 365/Power Apps  + Power BI</vt:lpstr>
      <vt:lpstr>PowerPoint Presentation</vt:lpstr>
      <vt:lpstr>PowerPoint Presentation</vt:lpstr>
      <vt:lpstr>As a Dynamics/Power Apps/Dataverse Expert: Why should I care about this?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Connecting via the Power BI  Dataverse Connector  (Direct Query or Import)</vt:lpstr>
      <vt:lpstr>Dataverse connector in Power BI</vt:lpstr>
      <vt:lpstr>Creating Dataverse SQL-based Power BI reports</vt:lpstr>
      <vt:lpstr>Demo of connecting to Dataverse from Power BI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Replacing Data Export Service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Create a ‘StringMap’ view to access the “Choice” field Labels</vt:lpstr>
      <vt:lpstr>Create views for use as your report source.</vt:lpstr>
      <vt:lpstr>Connect Power BI to the newly created views</vt:lpstr>
      <vt:lpstr>Completion of Azure Synapse Link for Dataverse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10</cp:revision>
  <dcterms:created xsi:type="dcterms:W3CDTF">2021-11-18T22:14:50Z</dcterms:created>
  <dcterms:modified xsi:type="dcterms:W3CDTF">2022-03-11T08:18:32Z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Classified as Microsoft Confidential</vt:lpwstr>
  </property>
</Properties>
</file>